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9" r:id="rId5"/>
    <p:sldId id="260" r:id="rId6"/>
    <p:sldId id="271" r:id="rId7"/>
    <p:sldId id="291" r:id="rId8"/>
    <p:sldId id="293" r:id="rId9"/>
    <p:sldId id="261" r:id="rId10"/>
    <p:sldId id="264" r:id="rId11"/>
    <p:sldId id="263" r:id="rId12"/>
    <p:sldId id="262" r:id="rId13"/>
    <p:sldId id="273" r:id="rId14"/>
    <p:sldId id="292" r:id="rId15"/>
    <p:sldId id="285" r:id="rId16"/>
    <p:sldId id="286" r:id="rId17"/>
    <p:sldId id="287" r:id="rId18"/>
    <p:sldId id="288" r:id="rId19"/>
    <p:sldId id="284" r:id="rId20"/>
    <p:sldId id="282" r:id="rId21"/>
    <p:sldId id="289" r:id="rId22"/>
    <p:sldId id="290" r:id="rId23"/>
    <p:sldId id="258" r:id="rId24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959"/>
    <a:srgbClr val="4AD7F8"/>
    <a:srgbClr val="EC4050"/>
    <a:srgbClr val="48C3E0"/>
    <a:srgbClr val="F2584C"/>
    <a:srgbClr val="D0E4EA"/>
    <a:srgbClr val="4EA1BE"/>
    <a:srgbClr val="35778F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29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otX val="73"/>
      <c:hPercent val="56"/>
      <c:rotY val="4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rgbClr val="C0C0C0"/>
          </a:solidFill>
          <a:prstDash val="solid"/>
        </a:ln>
      </c:spPr>
    </c:sideWall>
    <c:backWall>
      <c:spPr>
        <a:noFill/>
        <a:ln w="12700">
          <a:solidFill>
            <a:srgbClr val="C0C0C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4963944684112623E-2"/>
          <c:y val="2.1907340397239766E-2"/>
          <c:w val="0.92786694885929111"/>
          <c:h val="0.91633012544535175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ED4959"/>
            </a:solidFill>
            <a:ln w="15549">
              <a:noFill/>
            </a:ln>
          </c:spPr>
          <c:dLbls>
            <c:dLbl>
              <c:idx val="0"/>
              <c:layout>
                <c:manualLayout>
                  <c:x val="2.2456105304538808E-2"/>
                  <c:y val="-6.7714352363814304E-2"/>
                </c:manualLayout>
              </c:layout>
              <c:showVal val="1"/>
            </c:dLbl>
            <c:dLbl>
              <c:idx val="1"/>
              <c:layout>
                <c:manualLayout>
                  <c:x val="2.4331831719552652E-2"/>
                  <c:y val="-6.2563055447013433E-2"/>
                </c:manualLayout>
              </c:layout>
              <c:showVal val="1"/>
            </c:dLbl>
            <c:dLbl>
              <c:idx val="2"/>
              <c:layout>
                <c:manualLayout>
                  <c:x val="2.011488573919137E-2"/>
                  <c:y val="-5.5402018899159002E-2"/>
                </c:manualLayout>
              </c:layout>
              <c:showVal val="1"/>
            </c:dLbl>
            <c:dLbl>
              <c:idx val="3"/>
              <c:layout>
                <c:manualLayout>
                  <c:x val="2.4227142496987649E-2"/>
                  <c:y val="-6.9656332916155639E-2"/>
                </c:manualLayout>
              </c:layout>
              <c:showVal val="1"/>
            </c:dLbl>
            <c:dLbl>
              <c:idx val="4"/>
              <c:layout>
                <c:manualLayout>
                  <c:x val="2.1100219633716045E-2"/>
                  <c:y val="-5.8428412533340801E-2"/>
                </c:manualLayout>
              </c:layout>
              <c:showVal val="1"/>
            </c:dLbl>
            <c:dLbl>
              <c:idx val="5"/>
              <c:layout>
                <c:manualLayout>
                  <c:x val="2.3871012195226436E-2"/>
                  <c:y val="-6.44758433527942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21.329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1136807448745222E-2"/>
                  <c:y val="-7.0187424825587971E-2"/>
                </c:manualLayout>
              </c:layout>
              <c:showVal val="1"/>
            </c:dLbl>
            <c:dLbl>
              <c:idx val="7"/>
              <c:layout>
                <c:manualLayout>
                  <c:x val="2.434772204797761E-2"/>
                  <c:y val="-6.4626091744721975E-2"/>
                </c:manualLayout>
              </c:layout>
              <c:showVal val="1"/>
            </c:dLbl>
            <c:dLbl>
              <c:idx val="8"/>
              <c:layout>
                <c:manualLayout>
                  <c:x val="2.071364399682089E-2"/>
                  <c:y val="-5.7822865984058724E-2"/>
                </c:manualLayout>
              </c:layout>
              <c:showVal val="1"/>
            </c:dLbl>
            <c:spPr>
              <a:noFill/>
              <a:ln w="1554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 (*)</c:v>
                </c:pt>
              </c:strCache>
            </c:strRef>
          </c:cat>
          <c:val>
            <c:numRef>
              <c:f>Sheet1!$B$2:$J$2</c:f>
              <c:numCache>
                <c:formatCode>#,##0</c:formatCode>
                <c:ptCount val="9"/>
                <c:pt idx="0">
                  <c:v>13702</c:v>
                </c:pt>
                <c:pt idx="1">
                  <c:v>17250</c:v>
                </c:pt>
                <c:pt idx="2">
                  <c:v>18163</c:v>
                </c:pt>
                <c:pt idx="3">
                  <c:v>20004</c:v>
                </c:pt>
                <c:pt idx="4">
                  <c:v>20941</c:v>
                </c:pt>
                <c:pt idx="5">
                  <c:v>21329</c:v>
                </c:pt>
                <c:pt idx="6">
                  <c:v>20812</c:v>
                </c:pt>
                <c:pt idx="7">
                  <c:v>21837</c:v>
                </c:pt>
                <c:pt idx="8">
                  <c:v>21827</c:v>
                </c:pt>
              </c:numCache>
            </c:numRef>
          </c:val>
        </c:ser>
        <c:dLbls>
          <c:showVal val="1"/>
        </c:dLbls>
        <c:gapDepth val="0"/>
        <c:shape val="box"/>
        <c:axId val="114842240"/>
        <c:axId val="49549696"/>
        <c:axId val="0"/>
      </c:bar3DChart>
      <c:catAx>
        <c:axId val="114842240"/>
        <c:scaling>
          <c:orientation val="minMax"/>
        </c:scaling>
        <c:axPos val="b"/>
        <c:numFmt formatCode="General" sourceLinked="1"/>
        <c:tickLblPos val="low"/>
        <c:spPr>
          <a:ln w="7775">
            <a:solidFill>
              <a:srgbClr val="008000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49549696"/>
        <c:crosses val="autoZero"/>
        <c:auto val="1"/>
        <c:lblAlgn val="ctr"/>
        <c:lblOffset val="100"/>
        <c:tickLblSkip val="1"/>
        <c:tickMarkSkip val="1"/>
      </c:catAx>
      <c:valAx>
        <c:axId val="49549696"/>
        <c:scaling>
          <c:orientation val="minMax"/>
        </c:scaling>
        <c:axPos val="l"/>
        <c:majorGridlines>
          <c:spPr>
            <a:ln w="77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tickLblPos val="nextTo"/>
        <c:spPr>
          <a:ln w="77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71" b="1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14842240"/>
        <c:crosses val="autoZero"/>
        <c:crossBetween val="between"/>
      </c:valAx>
      <c:spPr>
        <a:noFill/>
        <a:ln w="1554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1"/>
  <c:chart>
    <c:autoTitleDeleted val="1"/>
    <c:view3D>
      <c:rotX val="30"/>
      <c:rotY val="33"/>
      <c:depthPercent val="70"/>
      <c:perspective val="10"/>
    </c:view3D>
    <c:plotArea>
      <c:layout>
        <c:manualLayout>
          <c:layoutTarget val="inner"/>
          <c:xMode val="edge"/>
          <c:yMode val="edge"/>
          <c:x val="1.6137912780932863E-3"/>
          <c:y val="3.8480572865641195E-2"/>
          <c:w val="0.95688750632645769"/>
          <c:h val="0.9294522830796553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54000" h="254000"/>
              <a:bevelB w="254000" h="254000"/>
            </a:sp3d>
          </c:spPr>
          <c:explosion val="4"/>
          <c:dPt>
            <c:idx val="0"/>
            <c:spPr>
              <a:solidFill>
                <a:schemeClr val="bg1">
                  <a:lumMod val="50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  <a:bevelB w="254000" h="254000"/>
              </a:sp3d>
            </c:spPr>
          </c:dPt>
          <c:dPt>
            <c:idx val="1"/>
            <c:spPr>
              <a:solidFill>
                <a:srgbClr val="EC4050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  <a:bevelB w="254000" h="254000"/>
              </a:sp3d>
            </c:spPr>
          </c:dPt>
          <c:dPt>
            <c:idx val="2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  <a:bevelB w="254000" h="2540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  <a:bevelB w="254000" h="254000"/>
              </a:sp3d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  <a:bevelB w="254000" h="254000"/>
              </a:sp3d>
            </c:spPr>
          </c:dPt>
          <c:dPt>
            <c:idx val="5"/>
            <c:spPr>
              <a:solidFill>
                <a:srgbClr val="48C3E0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-1.12294621585256E-2"/>
                  <c:y val="-2.7219197866903944E-3"/>
                </c:manualLayout>
              </c:layout>
              <c:tx>
                <c:rich>
                  <a:bodyPr/>
                  <a:lstStyle/>
                  <a:p>
                    <a:pPr>
                      <a:defRPr lang="es-ES_tradnl" sz="1200" b="1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s-ES_tradnl" sz="1100" b="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O</a:t>
                    </a:r>
                    <a:r>
                      <a:rPr lang="es-ES_tradnl" sz="1100" b="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tros</a:t>
                    </a:r>
                    <a:endParaRPr lang="es-ES_tradnl" sz="1200" b="0" noProof="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  <a:p>
                    <a:pPr>
                      <a:defRPr lang="es-ES_tradnl" sz="1200" b="1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s-ES_tradnl" sz="1400" b="1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1,3%</a:t>
                    </a:r>
                    <a:endParaRPr lang="es-ES_tradnl" sz="1400" b="1" noProof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1"/>
              <c:layout>
                <c:manualLayout>
                  <c:x val="-1.2308046019578071E-2"/>
                  <c:y val="-7.2587136782781711E-2"/>
                </c:manualLayout>
              </c:layout>
              <c:tx>
                <c:rich>
                  <a:bodyPr/>
                  <a:lstStyle/>
                  <a:p>
                    <a:r>
                      <a:rPr lang="es-ES" sz="1100" b="0" noProof="1">
                        <a:solidFill>
                          <a:srgbClr val="EC4050"/>
                        </a:solidFill>
                        <a:latin typeface="Arial" pitchFamily="34" charset="0"/>
                        <a:cs typeface="Arial" pitchFamily="34" charset="0"/>
                      </a:rPr>
                      <a:t>U</a:t>
                    </a:r>
                    <a:r>
                      <a:rPr lang="en-US" sz="1100" b="0" dirty="0">
                        <a:solidFill>
                          <a:srgbClr val="EC4050"/>
                        </a:solidFill>
                      </a:rPr>
                      <a:t>E</a:t>
                    </a:r>
                    <a:r>
                      <a:rPr lang="en-US" dirty="0">
                        <a:solidFill>
                          <a:srgbClr val="EC4050"/>
                        </a:solidFill>
                      </a:rPr>
                      <a:t>
</a:t>
                    </a:r>
                    <a:r>
                      <a:rPr lang="en-US" sz="1400" b="1" dirty="0" smtClean="0">
                        <a:solidFill>
                          <a:srgbClr val="EC4050"/>
                        </a:solidFill>
                      </a:rPr>
                      <a:t>20%</a:t>
                    </a:r>
                    <a:endParaRPr lang="en-US" sz="1400" b="1" dirty="0">
                      <a:solidFill>
                        <a:srgbClr val="EC4050"/>
                      </a:solidFill>
                    </a:endParaRPr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1.682029883389876E-2"/>
                  <c:y val="-9.088788114451930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s-ES" sz="1100" b="0" noProof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A</a:t>
                    </a:r>
                    <a:r>
                      <a:rPr lang="en-US" sz="1100" b="0" dirty="0">
                        <a:solidFill>
                          <a:srgbClr val="C00000"/>
                        </a:solidFill>
                      </a:rPr>
                      <a:t>GE</a:t>
                    </a:r>
                    <a:r>
                      <a:rPr lang="en-US" sz="12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en-US" sz="1400" b="1" dirty="0" smtClean="0">
                        <a:solidFill>
                          <a:srgbClr val="C00000"/>
                        </a:solidFill>
                      </a:rPr>
                      <a:t>2,8%</a:t>
                    </a:r>
                    <a:endParaRPr lang="en-US" sz="1200" b="1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3"/>
              <c:layout>
                <c:manualLayout>
                  <c:x val="-3.5039679687006563E-3"/>
                  <c:y val="1.8926179919402958E-2"/>
                </c:manualLayout>
              </c:layout>
              <c:tx>
                <c:rich>
                  <a:bodyPr/>
                  <a:lstStyle/>
                  <a:p>
                    <a:r>
                      <a:rPr lang="es-ES" sz="1100" b="0" noProof="1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D</a:t>
                    </a:r>
                    <a:r>
                      <a:rPr lang="en-US" sz="1100" b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FG</a:t>
                    </a:r>
                    <a:r>
                      <a:rPr lang="en-US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en-US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0,2%</a:t>
                    </a:r>
                    <a:endParaRPr lang="en-US" sz="1400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6.2484887300103924E-2"/>
                  <c:y val="-9.6201432164103179E-3"/>
                </c:manualLayout>
              </c:layout>
              <c:tx>
                <c:rich>
                  <a:bodyPr/>
                  <a:lstStyle/>
                  <a:p>
                    <a:pPr>
                      <a:defRPr lang="es-ES_tradnl" sz="1100" b="1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s-ES_tradnl" sz="1100" b="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G</a:t>
                    </a:r>
                    <a:r>
                      <a:rPr lang="es-ES_tradnl" sz="1100" b="0" noProof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obierno Vasco</a:t>
                    </a:r>
                    <a:r>
                      <a:rPr lang="es-ES_tradnl" noProof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es-ES_tradnl" sz="1400" noProof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23,2%</a:t>
                    </a:r>
                    <a:endParaRPr lang="es-ES_tradnl" noProof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5"/>
              <c:layout>
                <c:manualLayout>
                  <c:x val="3.4308687923564049E-2"/>
                  <c:y val="-0.1015324054902992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sz="1100" b="0" dirty="0">
                        <a:solidFill>
                          <a:srgbClr val="48C3E0"/>
                        </a:solidFill>
                        <a:latin typeface="Arial" pitchFamily="34" charset="0"/>
                        <a:cs typeface="Arial" pitchFamily="34" charset="0"/>
                      </a:rPr>
                      <a:t>Empresas</a:t>
                    </a:r>
                  </a:p>
                  <a:p>
                    <a:pPr>
                      <a:defRPr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sz="1400" dirty="0">
                        <a:solidFill>
                          <a:srgbClr val="48C3E0"/>
                        </a:solidFill>
                        <a:latin typeface="Arial" pitchFamily="34" charset="0"/>
                        <a:cs typeface="Arial" pitchFamily="34" charset="0"/>
                      </a:rPr>
                      <a:t>52,5%</a:t>
                    </a:r>
                  </a:p>
                </c:rich>
              </c:tx>
              <c:spPr/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dLblPos val="ctr"/>
            <c:showVal val="1"/>
            <c:showCatName val="1"/>
          </c:dLbls>
          <c:cat>
            <c:strRef>
              <c:f>Hoja1!$A$2:$A$7</c:f>
              <c:strCache>
                <c:ptCount val="6"/>
                <c:pt idx="0">
                  <c:v>Otros</c:v>
                </c:pt>
                <c:pt idx="1">
                  <c:v>UE</c:v>
                </c:pt>
                <c:pt idx="2">
                  <c:v>AGE</c:v>
                </c:pt>
                <c:pt idx="3">
                  <c:v>DFG</c:v>
                </c:pt>
                <c:pt idx="4">
                  <c:v>Gobierno Vasco</c:v>
                </c:pt>
                <c:pt idx="5">
                  <c:v>Empresas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1.3</c:v>
                </c:pt>
                <c:pt idx="1">
                  <c:v>20</c:v>
                </c:pt>
                <c:pt idx="2">
                  <c:v>2.8</c:v>
                </c:pt>
                <c:pt idx="3">
                  <c:v>0.2</c:v>
                </c:pt>
                <c:pt idx="4">
                  <c:v>23.2</c:v>
                </c:pt>
                <c:pt idx="5">
                  <c:v>52.5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</c:chart>
  <c:txPr>
    <a:bodyPr/>
    <a:lstStyle/>
    <a:p>
      <a:pPr>
        <a:defRPr lang="es-ES_tradnl" sz="1800" noProof="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73"/>
      <c:hPercent val="51"/>
      <c:rotY val="44"/>
      <c:depthPercent val="2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rgbClr val="C0C0C0"/>
          </a:solidFill>
          <a:prstDash val="solid"/>
        </a:ln>
      </c:spPr>
    </c:sideWall>
    <c:backWall>
      <c:spPr>
        <a:noFill/>
        <a:ln w="12700">
          <a:solidFill>
            <a:srgbClr val="C0C0C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19819819819814E-2"/>
          <c:y val="5.4237288135593434E-2"/>
          <c:w val="0.89189189189189499"/>
          <c:h val="0.64915254237288489"/>
        </c:manualLayout>
      </c:layout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Personas con beca</c:v>
                </c:pt>
              </c:strCache>
            </c:strRef>
          </c:tx>
          <c:spPr>
            <a:solidFill>
              <a:srgbClr val="00CCFF"/>
            </a:solidFill>
            <a:ln w="15912">
              <a:noFill/>
            </a:ln>
          </c:spPr>
          <c:dLbls>
            <c:dLbl>
              <c:idx val="0"/>
              <c:layout>
                <c:manualLayout>
                  <c:x val="1.1287746009879879E-2"/>
                  <c:y val="-2.7352830817540211E-2"/>
                </c:manualLayout>
              </c:layout>
              <c:showVal val="1"/>
            </c:dLbl>
            <c:dLbl>
              <c:idx val="1"/>
              <c:layout>
                <c:manualLayout>
                  <c:x val="1.3886314480253403E-2"/>
                  <c:y val="-3.1994610661708445E-2"/>
                </c:manualLayout>
              </c:layout>
              <c:showVal val="1"/>
            </c:dLbl>
            <c:dLbl>
              <c:idx val="2"/>
              <c:layout>
                <c:manualLayout>
                  <c:x val="1.5254833551228839E-2"/>
                  <c:y val="-3.5278050866465592E-2"/>
                </c:manualLayout>
              </c:layout>
              <c:showVal val="1"/>
            </c:dLbl>
            <c:dLbl>
              <c:idx val="3"/>
              <c:layout>
                <c:manualLayout>
                  <c:x val="9.2515563442691767E-3"/>
                  <c:y val="-3.1994610661708445E-2"/>
                </c:manualLayout>
              </c:layout>
              <c:showVal val="1"/>
            </c:dLbl>
            <c:dLbl>
              <c:idx val="4"/>
              <c:layout>
                <c:manualLayout>
                  <c:x val="1.0724133316954621E-2"/>
                  <c:y val="-2.952947576055491E-2"/>
                </c:manualLayout>
              </c:layout>
              <c:showVal val="1"/>
            </c:dLbl>
            <c:dLbl>
              <c:idx val="5"/>
              <c:layout>
                <c:manualLayout>
                  <c:x val="1.319273223420404E-2"/>
                  <c:y val="-2.9399773190819472E-2"/>
                </c:manualLayout>
              </c:layout>
              <c:showVal val="1"/>
            </c:dLbl>
            <c:dLbl>
              <c:idx val="6"/>
              <c:layout>
                <c:manualLayout>
                  <c:x val="1.1005871114074953E-2"/>
                  <c:y val="-3.4859334287804612E-2"/>
                </c:manualLayout>
              </c:layout>
              <c:showVal val="1"/>
            </c:dLbl>
            <c:dLbl>
              <c:idx val="7"/>
              <c:layout>
                <c:manualLayout>
                  <c:x val="1.3929226368573921E-2"/>
                  <c:y val="-2.9949502466183164E-2"/>
                </c:manualLayout>
              </c:layout>
              <c:showVal val="1"/>
            </c:dLbl>
            <c:dLbl>
              <c:idx val="8"/>
              <c:layout>
                <c:manualLayout>
                  <c:x val="8.7057664803587027E-3"/>
                  <c:y val="-3.1953704868536922E-2"/>
                </c:manualLayout>
              </c:layout>
              <c:showVal val="1"/>
            </c:dLbl>
            <c:spPr>
              <a:noFill/>
              <a:ln w="1591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 (*)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28</c:v>
                </c:pt>
                <c:pt idx="1">
                  <c:v>25</c:v>
                </c:pt>
                <c:pt idx="2">
                  <c:v>24</c:v>
                </c:pt>
                <c:pt idx="3">
                  <c:v>25</c:v>
                </c:pt>
                <c:pt idx="4">
                  <c:v>16</c:v>
                </c:pt>
                <c:pt idx="5">
                  <c:v>16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Personas con contrato</c:v>
                </c:pt>
              </c:strCache>
            </c:strRef>
          </c:tx>
          <c:spPr>
            <a:solidFill>
              <a:srgbClr val="ED4959"/>
            </a:solidFill>
            <a:ln w="15912">
              <a:noFill/>
            </a:ln>
          </c:spPr>
          <c:dLbls>
            <c:dLbl>
              <c:idx val="0"/>
              <c:layout>
                <c:manualLayout>
                  <c:x val="1.1955416604515321E-2"/>
                  <c:y val="-3.0680815339176316E-2"/>
                </c:manualLayout>
              </c:layout>
              <c:showVal val="1"/>
            </c:dLbl>
            <c:dLbl>
              <c:idx val="1"/>
              <c:layout>
                <c:manualLayout>
                  <c:x val="1.5784051233915304E-2"/>
                  <c:y val="-3.5872174333452536E-2"/>
                </c:manualLayout>
              </c:layout>
              <c:showVal val="1"/>
            </c:dLbl>
            <c:dLbl>
              <c:idx val="2"/>
              <c:layout>
                <c:manualLayout>
                  <c:x val="1.7767441146276621E-2"/>
                  <c:y val="-3.1156391428206212E-2"/>
                </c:manualLayout>
              </c:layout>
              <c:showVal val="1"/>
            </c:dLbl>
            <c:dLbl>
              <c:idx val="3"/>
              <c:layout>
                <c:manualLayout>
                  <c:x val="1.1937997467828004E-2"/>
                  <c:y val="-3.1069923048382464E-2"/>
                </c:manualLayout>
              </c:layout>
              <c:showVal val="1"/>
            </c:dLbl>
            <c:dLbl>
              <c:idx val="4"/>
              <c:layout>
                <c:manualLayout>
                  <c:x val="1.1179575147627952E-2"/>
                  <c:y val="-3.0878898432049894E-2"/>
                </c:manualLayout>
              </c:layout>
              <c:showVal val="1"/>
            </c:dLbl>
            <c:dLbl>
              <c:idx val="5"/>
              <c:layout>
                <c:manualLayout>
                  <c:x val="1.4605122884293097E-2"/>
                  <c:y val="-2.6553826095906861E-2"/>
                </c:manualLayout>
              </c:layout>
              <c:showVal val="1"/>
            </c:dLbl>
            <c:dLbl>
              <c:idx val="6"/>
              <c:layout>
                <c:manualLayout>
                  <c:x val="1.5038308637068901E-2"/>
                  <c:y val="-2.8043267729162408E-2"/>
                </c:manualLayout>
              </c:layout>
              <c:tx>
                <c:rich>
                  <a:bodyPr/>
                  <a:lstStyle/>
                  <a:p>
                    <a:pPr algn="l">
                      <a:defRPr sz="11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255</a:t>
                    </a:r>
                    <a:endParaRPr lang="en-US" dirty="0"/>
                  </a:p>
                </c:rich>
              </c:tx>
              <c:spPr>
                <a:noFill/>
                <a:ln w="15912">
                  <a:noFill/>
                </a:ln>
              </c:spPr>
              <c:showVal val="1"/>
            </c:dLbl>
            <c:dLbl>
              <c:idx val="7"/>
              <c:layout>
                <c:manualLayout>
                  <c:x val="1.4097035158683499E-2"/>
                  <c:y val="-2.7322743866665892E-2"/>
                </c:manualLayout>
              </c:layout>
              <c:spPr>
                <a:noFill/>
                <a:ln w="15912">
                  <a:noFill/>
                </a:ln>
              </c:spPr>
              <c:txPr>
                <a:bodyPr/>
                <a:lstStyle/>
                <a:p>
                  <a:pPr algn="l">
                    <a:defRPr sz="11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Verdana"/>
                      <a:cs typeface="Verdana"/>
                    </a:defRPr>
                  </a:pPr>
                  <a:endParaRPr lang="es-ES"/>
                </a:p>
              </c:txPr>
              <c:showVal val="1"/>
            </c:dLbl>
            <c:dLbl>
              <c:idx val="8"/>
              <c:layout>
                <c:manualLayout>
                  <c:x val="8.7057664803587027E-3"/>
                  <c:y val="-2.7847782994872016E-2"/>
                </c:manualLayout>
              </c:layout>
              <c:showVal val="1"/>
            </c:dLbl>
            <c:spPr>
              <a:noFill/>
              <a:ln w="15912">
                <a:noFill/>
              </a:ln>
            </c:spPr>
            <c:txPr>
              <a:bodyPr/>
              <a:lstStyle/>
              <a:p>
                <a:pPr algn="l">
                  <a:defRPr sz="11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 (*)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199</c:v>
                </c:pt>
                <c:pt idx="1">
                  <c:v>200</c:v>
                </c:pt>
                <c:pt idx="2">
                  <c:v>220</c:v>
                </c:pt>
                <c:pt idx="3">
                  <c:v>254</c:v>
                </c:pt>
                <c:pt idx="4">
                  <c:v>263</c:v>
                </c:pt>
                <c:pt idx="5">
                  <c:v>265</c:v>
                </c:pt>
                <c:pt idx="6">
                  <c:v>255</c:v>
                </c:pt>
                <c:pt idx="7">
                  <c:v>257</c:v>
                </c:pt>
                <c:pt idx="8">
                  <c:v>257</c:v>
                </c:pt>
              </c:numCache>
            </c:numRef>
          </c:val>
        </c:ser>
        <c:dLbls>
          <c:showVal val="1"/>
        </c:dLbls>
        <c:gapWidth val="120"/>
        <c:gapDepth val="0"/>
        <c:shape val="box"/>
        <c:axId val="124127488"/>
        <c:axId val="124145664"/>
        <c:axId val="123947200"/>
      </c:bar3DChart>
      <c:catAx>
        <c:axId val="124127488"/>
        <c:scaling>
          <c:orientation val="minMax"/>
        </c:scaling>
        <c:axPos val="b"/>
        <c:numFmt formatCode="General" sourceLinked="1"/>
        <c:tickLblPos val="low"/>
        <c:spPr>
          <a:ln w="7956">
            <a:solidFill>
              <a:srgbClr val="008000"/>
            </a:solidFill>
            <a:prstDash val="solid"/>
          </a:ln>
        </c:spPr>
        <c:txPr>
          <a:bodyPr rot="0" vert="horz"/>
          <a:lstStyle/>
          <a:p>
            <a:pPr>
              <a:defRPr sz="1002" b="1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24145664"/>
        <c:crosses val="autoZero"/>
        <c:auto val="1"/>
        <c:lblAlgn val="ctr"/>
        <c:lblOffset val="100"/>
        <c:tickLblSkip val="1"/>
        <c:tickMarkSkip val="1"/>
      </c:catAx>
      <c:valAx>
        <c:axId val="124145664"/>
        <c:scaling>
          <c:orientation val="minMax"/>
        </c:scaling>
        <c:axPos val="l"/>
        <c:majorGridlines>
          <c:spPr>
            <a:ln w="7956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tickLblPos val="nextTo"/>
        <c:spPr>
          <a:ln w="7956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2" b="1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24127488"/>
        <c:crosses val="autoZero"/>
        <c:crossBetween val="between"/>
      </c:valAx>
      <c:serAx>
        <c:axId val="123947200"/>
        <c:scaling>
          <c:orientation val="minMax"/>
        </c:scaling>
        <c:delete val="1"/>
        <c:axPos val="b"/>
        <c:tickLblPos val="none"/>
        <c:crossAx val="124145664"/>
        <c:crosses val="autoZero"/>
      </c:serAx>
      <c:spPr>
        <a:noFill/>
        <a:ln w="1591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37" b="1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037" b="1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</c:legendEntry>
      <c:layout>
        <c:manualLayout>
          <c:xMode val="edge"/>
          <c:yMode val="edge"/>
          <c:x val="0.18243243243243518"/>
          <c:y val="0.75932203389830821"/>
          <c:w val="0.6667502511647958"/>
          <c:h val="0.1081361330222573"/>
        </c:manualLayout>
      </c:layout>
      <c:overlay val="1"/>
      <c:spPr>
        <a:noFill/>
        <a:ln w="15912">
          <a:noFill/>
        </a:ln>
      </c:spPr>
      <c:txPr>
        <a:bodyPr/>
        <a:lstStyle/>
        <a:p>
          <a:pPr>
            <a:defRPr sz="1037" b="0" i="0" u="none" strike="noStrike" baseline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28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rotY val="173"/>
      <c:depthPercent val="90"/>
      <c:perspective val="20"/>
    </c:view3D>
    <c:plotArea>
      <c:layout>
        <c:manualLayout>
          <c:layoutTarget val="inner"/>
          <c:xMode val="edge"/>
          <c:yMode val="edge"/>
          <c:x val="0.1004216703194596"/>
          <c:y val="1.7070325519386743E-2"/>
          <c:w val="0.87218617123349962"/>
          <c:h val="0.7596870549736908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4"/>
          <c:dPt>
            <c:idx val="0"/>
            <c:spPr>
              <a:solidFill>
                <a:srgbClr val="48C3E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spPr>
              <a:solidFill>
                <a:srgbClr val="EC405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3.3670501257436043E-2"/>
                  <c:y val="-1.282685762188042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>
                        <a:solidFill>
                          <a:srgbClr val="48C3E0"/>
                        </a:solidFill>
                        <a:latin typeface="Arial" pitchFamily="34" charset="0"/>
                        <a:cs typeface="Arial" pitchFamily="34" charset="0"/>
                      </a:rPr>
                      <a:t>12%</a:t>
                    </a:r>
                  </a:p>
                </c:rich>
              </c:tx>
              <c:numFmt formatCode="0%" sourceLinked="0"/>
              <c:spPr/>
              <c:dLblPos val="bestFit"/>
              <c:showPercent val="1"/>
              <c:separator> </c:separator>
            </c:dLbl>
            <c:dLbl>
              <c:idx val="1"/>
              <c:layout>
                <c:manualLayout>
                  <c:x val="2.8860429649230839E-2"/>
                  <c:y val="-1.924028643282060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>
                        <a:solidFill>
                          <a:srgbClr val="EC4050"/>
                        </a:solidFill>
                        <a:latin typeface="Arial" pitchFamily="34" charset="0"/>
                        <a:cs typeface="Arial" pitchFamily="34" charset="0"/>
                      </a:rPr>
                      <a:t>50%</a:t>
                    </a:r>
                  </a:p>
                </c:rich>
              </c:tx>
              <c:numFmt formatCode="0%" sourceLinked="0"/>
              <c:spPr/>
              <c:dLblPos val="bestFit"/>
              <c:showPercent val="1"/>
              <c:separator> </c:separator>
            </c:dLbl>
            <c:dLbl>
              <c:idx val="2"/>
              <c:layout>
                <c:manualLayout>
                  <c:x val="-8.0167860136752898E-3"/>
                  <c:y val="6.413428810940207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14%</a:t>
                    </a:r>
                  </a:p>
                </c:rich>
              </c:tx>
              <c:numFmt formatCode="0%" sourceLinked="0"/>
              <c:spPr/>
              <c:dLblPos val="bestFit"/>
              <c:showPercent val="1"/>
              <c:separator> </c:separator>
            </c:dLbl>
            <c:dLbl>
              <c:idx val="3"/>
              <c:layout>
                <c:manualLayout>
                  <c:x val="-1.443021482461544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 i="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24%</a:t>
                    </a:r>
                  </a:p>
                </c:rich>
              </c:tx>
              <c:numFmt formatCode="0%" sourceLinked="0"/>
              <c:spPr>
                <a:scene3d>
                  <a:camera prst="orthographicFront"/>
                  <a:lightRig rig="threePt" dir="t"/>
                </a:scene3d>
                <a:sp3d>
                  <a:bevelT w="25400"/>
                </a:sp3d>
              </c:spPr>
              <c:dLblPos val="bestFit"/>
              <c:showPercent val="1"/>
              <c:separator> </c:separator>
            </c:dLbl>
            <c:numFmt formatCode="0%" sourceLinked="0"/>
            <c:dLblPos val="outEnd"/>
            <c:showPercent val="1"/>
            <c:separator> </c:separator>
          </c:dLbls>
          <c:cat>
            <c:strRef>
              <c:f>Hoja1!$A$2:$A$5</c:f>
              <c:strCache>
                <c:ptCount val="4"/>
                <c:pt idx="0">
                  <c:v>Doctores · 32</c:v>
                </c:pt>
                <c:pt idx="1">
                  <c:v>Titulados superiores · 130</c:v>
                </c:pt>
                <c:pt idx="2">
                  <c:v>Titulados medios · 36</c:v>
                </c:pt>
                <c:pt idx="3">
                  <c:v>Formación Profesional y asimilados · 62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0.5</c:v>
                </c:pt>
                <c:pt idx="2">
                  <c:v>0.14000000000000001</c:v>
                </c:pt>
                <c:pt idx="3">
                  <c:v>0.24000000000000016</c:v>
                </c:pt>
              </c:numCache>
            </c:numRef>
          </c:val>
        </c:ser>
        <c:dLbls>
          <c:showPercent val="1"/>
        </c:dLbls>
      </c:pie3DChart>
      <c:spPr>
        <a:scene3d>
          <a:camera prst="orthographicFront"/>
          <a:lightRig rig="threePt" dir="t"/>
        </a:scene3d>
        <a:sp3d>
          <a:bevelT h="25400"/>
        </a:sp3d>
      </c:spPr>
    </c:plotArea>
    <c:legend>
      <c:legendPos val="l"/>
      <c:layout>
        <c:manualLayout>
          <c:xMode val="edge"/>
          <c:yMode val="edge"/>
          <c:x val="8.0167860136752776E-3"/>
          <c:y val="0.74658472290957645"/>
          <c:w val="0.38303736453525411"/>
          <c:h val="0.25341527709042438"/>
        </c:manualLayout>
      </c:layout>
      <c:txPr>
        <a:bodyPr/>
        <a:lstStyle/>
        <a:p>
          <a:pPr algn="just">
            <a:defRPr lang="es-ES" sz="1200" baseline="0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3C07E-D745-EF4D-80E2-6C9DA876D443}" type="doc">
      <dgm:prSet loTypeId="urn:microsoft.com/office/officeart/2005/8/layout/radial6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_tradnl"/>
        </a:p>
      </dgm:t>
    </dgm:pt>
    <dgm:pt modelId="{DE3B6208-049D-0E44-B04E-2C0711C2E022}">
      <dgm:prSet phldrT="[Texto]" custT="1"/>
      <dgm:spPr/>
      <dgm:t>
        <a:bodyPr anchor="ctr"/>
        <a:lstStyle/>
        <a:p>
          <a:pPr algn="ctr"/>
          <a:endParaRPr lang="es-ES" sz="1000" b="1" i="0" dirty="0" smtClean="0">
            <a:latin typeface="Arial"/>
            <a:cs typeface="Arial"/>
          </a:endParaRPr>
        </a:p>
        <a:p>
          <a:pPr algn="ctr"/>
          <a:endParaRPr lang="es-ES" sz="800" b="1" i="0" dirty="0" smtClean="0">
            <a:latin typeface="Arial"/>
            <a:cs typeface="Arial"/>
          </a:endParaRPr>
        </a:p>
        <a:p>
          <a:pPr algn="ctr"/>
          <a:r>
            <a:rPr lang="es-ES" sz="800" b="1" i="0" dirty="0" smtClean="0">
              <a:latin typeface="Arial"/>
              <a:cs typeface="Arial"/>
            </a:rPr>
            <a:t>283 Personas</a:t>
          </a:r>
        </a:p>
        <a:p>
          <a:pPr algn="ctr"/>
          <a:r>
            <a:rPr lang="es-ES" sz="800" b="1" i="0" dirty="0" smtClean="0">
              <a:latin typeface="Arial"/>
              <a:cs typeface="Arial"/>
            </a:rPr>
            <a:t>112 Doctores</a:t>
          </a:r>
        </a:p>
        <a:p>
          <a:pPr algn="ctr"/>
          <a:r>
            <a:rPr lang="es-ES" sz="800" b="1" i="0" dirty="0" smtClean="0">
              <a:latin typeface="Arial"/>
              <a:cs typeface="Arial"/>
            </a:rPr>
            <a:t>15,3 M€</a:t>
          </a:r>
          <a:endParaRPr lang="es-ES_tradnl" sz="800" b="1" i="0" dirty="0">
            <a:latin typeface="Arial"/>
            <a:cs typeface="Arial"/>
          </a:endParaRPr>
        </a:p>
      </dgm:t>
    </dgm:pt>
    <dgm:pt modelId="{8C43C2D2-EFC0-B747-8738-11D156D13C7D}" type="parTrans" cxnId="{FE5F2089-49BA-D84B-8DC9-5EB7C10DE69A}">
      <dgm:prSet/>
      <dgm:spPr/>
      <dgm:t>
        <a:bodyPr/>
        <a:lstStyle/>
        <a:p>
          <a:endParaRPr lang="es-ES_tradnl" sz="1100"/>
        </a:p>
      </dgm:t>
    </dgm:pt>
    <dgm:pt modelId="{C144DCAF-1573-B949-B79B-738C986DAF61}" type="sibTrans" cxnId="{FE5F2089-49BA-D84B-8DC9-5EB7C10DE69A}">
      <dgm:prSet/>
      <dgm:spPr/>
      <dgm:t>
        <a:bodyPr/>
        <a:lstStyle/>
        <a:p>
          <a:endParaRPr lang="es-ES_tradnl" sz="1100" b="1" i="0">
            <a:solidFill>
              <a:schemeClr val="tx1"/>
            </a:solidFill>
          </a:endParaRPr>
        </a:p>
      </dgm:t>
    </dgm:pt>
    <dgm:pt modelId="{8D65066B-5889-4745-96A8-5D8789D34039}">
      <dgm:prSet phldrT="[Texto]" custT="1"/>
      <dgm:spPr/>
      <dgm:t>
        <a:bodyPr/>
        <a:lstStyle/>
        <a:p>
          <a:endParaRPr lang="es-ES" sz="900" b="1" i="0" dirty="0" smtClean="0">
            <a:latin typeface="Arial"/>
            <a:cs typeface="Arial"/>
          </a:endParaRPr>
        </a:p>
        <a:p>
          <a:endParaRPr lang="es-ES" sz="900" b="1" i="0" dirty="0" smtClean="0">
            <a:latin typeface="Arial"/>
            <a:cs typeface="Arial"/>
          </a:endParaRPr>
        </a:p>
        <a:p>
          <a:r>
            <a:rPr lang="es-ES" sz="800" b="1" i="0" dirty="0" smtClean="0">
              <a:latin typeface="Arial"/>
              <a:cs typeface="Arial"/>
            </a:rPr>
            <a:t>126 Personas</a:t>
          </a:r>
        </a:p>
        <a:p>
          <a:r>
            <a:rPr lang="es-ES" sz="800" b="1" i="0" dirty="0" smtClean="0">
              <a:latin typeface="Arial"/>
              <a:cs typeface="Arial"/>
            </a:rPr>
            <a:t>50 Doctores</a:t>
          </a:r>
        </a:p>
        <a:p>
          <a:r>
            <a:rPr lang="es-ES" sz="800" b="1" i="0" dirty="0" smtClean="0">
              <a:latin typeface="Arial"/>
              <a:cs typeface="Arial"/>
            </a:rPr>
            <a:t>10,2 M€</a:t>
          </a:r>
          <a:endParaRPr lang="es-ES_tradnl" sz="800" b="1" i="0" dirty="0">
            <a:latin typeface="Arial"/>
            <a:cs typeface="Arial"/>
          </a:endParaRPr>
        </a:p>
      </dgm:t>
    </dgm:pt>
    <dgm:pt modelId="{2DF4525B-2608-6444-B4AA-32DA35F19FD8}" type="parTrans" cxnId="{C7D78BD9-DF34-3043-8C8C-151117D14311}">
      <dgm:prSet/>
      <dgm:spPr/>
      <dgm:t>
        <a:bodyPr/>
        <a:lstStyle/>
        <a:p>
          <a:endParaRPr lang="es-ES_tradnl" sz="1100"/>
        </a:p>
      </dgm:t>
    </dgm:pt>
    <dgm:pt modelId="{6C741901-462C-874A-A180-CC775661CB71}" type="sibTrans" cxnId="{C7D78BD9-DF34-3043-8C8C-151117D14311}">
      <dgm:prSet/>
      <dgm:spPr/>
      <dgm:t>
        <a:bodyPr/>
        <a:lstStyle/>
        <a:p>
          <a:endParaRPr lang="es-ES_tradnl" sz="1100" b="1" i="0">
            <a:solidFill>
              <a:schemeClr val="tx1"/>
            </a:solidFill>
          </a:endParaRPr>
        </a:p>
      </dgm:t>
    </dgm:pt>
    <dgm:pt modelId="{DD508DB4-E0E1-C34C-8339-86C817783A1E}">
      <dgm:prSet phldrT="[Texto]" custT="1"/>
      <dgm:spPr/>
      <dgm:t>
        <a:bodyPr/>
        <a:lstStyle/>
        <a:p>
          <a:endParaRPr lang="es-ES" sz="900" b="1" i="0" dirty="0" smtClean="0">
            <a:latin typeface="Arial"/>
            <a:cs typeface="Arial"/>
          </a:endParaRPr>
        </a:p>
        <a:p>
          <a:endParaRPr lang="es-ES" sz="800" b="1" i="0" dirty="0" smtClean="0">
            <a:latin typeface="Arial"/>
            <a:cs typeface="Arial"/>
          </a:endParaRPr>
        </a:p>
        <a:p>
          <a:r>
            <a:rPr lang="es-ES" sz="800" b="1" i="0" dirty="0" smtClean="0">
              <a:latin typeface="Arial"/>
              <a:cs typeface="Arial"/>
            </a:rPr>
            <a:t>127 Personas</a:t>
          </a:r>
        </a:p>
        <a:p>
          <a:r>
            <a:rPr lang="es-ES" sz="800" b="1" i="0" dirty="0" smtClean="0">
              <a:latin typeface="Arial"/>
              <a:cs typeface="Arial"/>
            </a:rPr>
            <a:t>19 Doctores</a:t>
          </a:r>
        </a:p>
        <a:p>
          <a:r>
            <a:rPr lang="es-ES" sz="800" b="1" i="0" dirty="0" smtClean="0">
              <a:latin typeface="Arial"/>
              <a:cs typeface="Arial"/>
            </a:rPr>
            <a:t>9,4 M€</a:t>
          </a:r>
          <a:endParaRPr lang="es-ES_tradnl" sz="800" b="1" i="0" dirty="0">
            <a:latin typeface="Arial"/>
            <a:cs typeface="Arial"/>
          </a:endParaRPr>
        </a:p>
      </dgm:t>
    </dgm:pt>
    <dgm:pt modelId="{ED51FB73-1545-B34E-9BF7-A7B6F31CC263}" type="parTrans" cxnId="{B2EB2A5B-61C6-DC42-8A20-20E606F30D6B}">
      <dgm:prSet/>
      <dgm:spPr/>
      <dgm:t>
        <a:bodyPr/>
        <a:lstStyle/>
        <a:p>
          <a:endParaRPr lang="es-ES_tradnl" sz="1100"/>
        </a:p>
      </dgm:t>
    </dgm:pt>
    <dgm:pt modelId="{4BE51962-D5E5-3D48-9085-A4F1078C3CAA}" type="sibTrans" cxnId="{B2EB2A5B-61C6-DC42-8A20-20E606F30D6B}">
      <dgm:prSet/>
      <dgm:spPr/>
      <dgm:t>
        <a:bodyPr/>
        <a:lstStyle/>
        <a:p>
          <a:endParaRPr lang="es-ES_tradnl" sz="1100" b="1" i="0">
            <a:solidFill>
              <a:schemeClr val="tx1"/>
            </a:solidFill>
          </a:endParaRPr>
        </a:p>
      </dgm:t>
    </dgm:pt>
    <dgm:pt modelId="{F89B77C1-3A20-D843-AF02-1591737C7BDD}">
      <dgm:prSet phldrT="[Texto]" custT="1"/>
      <dgm:spPr/>
      <dgm:t>
        <a:bodyPr/>
        <a:lstStyle/>
        <a:p>
          <a:endParaRPr lang="es-ES" sz="900" b="1" i="0" dirty="0" smtClean="0">
            <a:latin typeface="Arial"/>
            <a:cs typeface="Arial"/>
          </a:endParaRPr>
        </a:p>
        <a:p>
          <a:endParaRPr lang="es-ES" sz="900" b="1" i="0" dirty="0" smtClean="0">
            <a:latin typeface="Arial"/>
            <a:cs typeface="Arial"/>
          </a:endParaRPr>
        </a:p>
        <a:p>
          <a:r>
            <a:rPr lang="es-ES" sz="800" b="1" i="0" dirty="0" smtClean="0">
              <a:latin typeface="Arial"/>
              <a:cs typeface="Arial"/>
            </a:rPr>
            <a:t>99 Personas</a:t>
          </a:r>
        </a:p>
        <a:p>
          <a:r>
            <a:rPr lang="es-ES" sz="800" b="1" i="0" dirty="0" smtClean="0">
              <a:latin typeface="Arial"/>
              <a:cs typeface="Arial"/>
            </a:rPr>
            <a:t>23 Doctores</a:t>
          </a:r>
        </a:p>
        <a:p>
          <a:r>
            <a:rPr lang="es-ES" sz="800" b="1" i="0" dirty="0" smtClean="0">
              <a:latin typeface="Arial"/>
              <a:cs typeface="Arial"/>
            </a:rPr>
            <a:t>8,1 M€</a:t>
          </a:r>
          <a:endParaRPr lang="es-ES_tradnl" sz="800" b="1" i="0" dirty="0">
            <a:latin typeface="Arial"/>
            <a:cs typeface="Arial"/>
          </a:endParaRPr>
        </a:p>
      </dgm:t>
    </dgm:pt>
    <dgm:pt modelId="{C5712EB5-5744-EC45-9C5E-B4446ED0E615}" type="parTrans" cxnId="{05053C8A-D339-304C-9B8C-9DF6568ACFA6}">
      <dgm:prSet/>
      <dgm:spPr/>
      <dgm:t>
        <a:bodyPr/>
        <a:lstStyle/>
        <a:p>
          <a:endParaRPr lang="es-ES_tradnl" sz="1100"/>
        </a:p>
      </dgm:t>
    </dgm:pt>
    <dgm:pt modelId="{1AB5046D-F9A2-FF42-9A72-766D2EAC2309}" type="sibTrans" cxnId="{05053C8A-D339-304C-9B8C-9DF6568ACFA6}">
      <dgm:prSet/>
      <dgm:spPr/>
      <dgm:t>
        <a:bodyPr/>
        <a:lstStyle/>
        <a:p>
          <a:endParaRPr lang="es-ES_tradnl" sz="1100" b="1" i="0">
            <a:solidFill>
              <a:schemeClr val="tx1"/>
            </a:solidFill>
          </a:endParaRPr>
        </a:p>
      </dgm:t>
    </dgm:pt>
    <dgm:pt modelId="{52F7777B-2EFA-8843-B4BA-96426FDF6253}">
      <dgm:prSet phldrT="[Texto]" custT="1"/>
      <dgm:spPr/>
      <dgm:t>
        <a:bodyPr/>
        <a:lstStyle/>
        <a:p>
          <a:endParaRPr lang="es-ES" sz="900" b="1" i="0" dirty="0" smtClean="0">
            <a:latin typeface="Arial"/>
            <a:cs typeface="Arial"/>
          </a:endParaRPr>
        </a:p>
        <a:p>
          <a:endParaRPr lang="es-ES" sz="900" b="1" i="0" dirty="0" smtClean="0">
            <a:latin typeface="Arial"/>
            <a:cs typeface="Arial"/>
          </a:endParaRPr>
        </a:p>
        <a:p>
          <a:r>
            <a:rPr lang="es-ES" sz="800" b="1" i="0" dirty="0" smtClean="0">
              <a:latin typeface="Arial"/>
              <a:cs typeface="Arial"/>
            </a:rPr>
            <a:t>42 Personas</a:t>
          </a:r>
        </a:p>
        <a:p>
          <a:r>
            <a:rPr lang="es-ES" sz="800" b="1" i="0" dirty="0" smtClean="0">
              <a:latin typeface="Arial"/>
              <a:cs typeface="Arial"/>
            </a:rPr>
            <a:t>8 Doctores</a:t>
          </a:r>
        </a:p>
        <a:p>
          <a:r>
            <a:rPr lang="es-ES" sz="800" b="1" i="0" dirty="0" smtClean="0">
              <a:latin typeface="Arial"/>
              <a:cs typeface="Arial"/>
            </a:rPr>
            <a:t>3,2 M€</a:t>
          </a:r>
          <a:endParaRPr lang="es-ES_tradnl" sz="800" b="1" i="0" dirty="0">
            <a:latin typeface="Arial"/>
            <a:cs typeface="Arial"/>
          </a:endParaRPr>
        </a:p>
      </dgm:t>
    </dgm:pt>
    <dgm:pt modelId="{5C9A27EB-6F6A-AC48-AB68-099BB1EED9E2}" type="parTrans" cxnId="{BEC92C55-4DF2-EF40-A7CD-6893944D4A4F}">
      <dgm:prSet/>
      <dgm:spPr/>
      <dgm:t>
        <a:bodyPr/>
        <a:lstStyle/>
        <a:p>
          <a:endParaRPr lang="es-ES_tradnl" sz="1100"/>
        </a:p>
      </dgm:t>
    </dgm:pt>
    <dgm:pt modelId="{61380331-0318-3E44-9870-67349423917C}" type="sibTrans" cxnId="{BEC92C55-4DF2-EF40-A7CD-6893944D4A4F}">
      <dgm:prSet/>
      <dgm:spPr/>
      <dgm:t>
        <a:bodyPr/>
        <a:lstStyle/>
        <a:p>
          <a:endParaRPr lang="es-ES_tradnl" sz="1100" b="1" i="0">
            <a:solidFill>
              <a:schemeClr val="tx1"/>
            </a:solidFill>
          </a:endParaRPr>
        </a:p>
      </dgm:t>
    </dgm:pt>
    <dgm:pt modelId="{4318C52A-D4A0-A144-9909-FFBF9088EF3F}">
      <dgm:prSet phldrT="[Texto]" custT="1"/>
      <dgm:spPr/>
      <dgm:t>
        <a:bodyPr/>
        <a:lstStyle/>
        <a:p>
          <a:endParaRPr lang="es-ES" sz="900" b="1" i="0" dirty="0" smtClean="0">
            <a:latin typeface="Arial"/>
            <a:cs typeface="Arial"/>
          </a:endParaRPr>
        </a:p>
        <a:p>
          <a:endParaRPr lang="es-ES" sz="900" b="1" i="0" dirty="0" smtClean="0">
            <a:latin typeface="Arial"/>
            <a:cs typeface="Arial"/>
          </a:endParaRPr>
        </a:p>
        <a:p>
          <a:r>
            <a:rPr lang="es-ES" sz="800" b="1" i="0" dirty="0" smtClean="0">
              <a:solidFill>
                <a:srgbClr val="EC4050"/>
              </a:solidFill>
              <a:latin typeface="Arial"/>
              <a:cs typeface="Arial"/>
            </a:rPr>
            <a:t>257 Personas</a:t>
          </a:r>
        </a:p>
        <a:p>
          <a:r>
            <a:rPr lang="es-ES" sz="800" b="1" i="0" dirty="0" smtClean="0">
              <a:solidFill>
                <a:srgbClr val="EC4050"/>
              </a:solidFill>
              <a:latin typeface="Arial"/>
              <a:cs typeface="Arial"/>
            </a:rPr>
            <a:t>32 Doctores</a:t>
          </a:r>
        </a:p>
        <a:p>
          <a:r>
            <a:rPr lang="es-ES" sz="800" b="1" i="0" dirty="0" smtClean="0">
              <a:solidFill>
                <a:srgbClr val="EC4050"/>
              </a:solidFill>
              <a:latin typeface="Arial"/>
              <a:cs typeface="Arial"/>
            </a:rPr>
            <a:t>20,7 M€</a:t>
          </a:r>
          <a:endParaRPr lang="es-ES_tradnl" sz="800" b="1" i="0" dirty="0">
            <a:solidFill>
              <a:srgbClr val="EC4050"/>
            </a:solidFill>
            <a:latin typeface="Arial"/>
            <a:cs typeface="Arial"/>
          </a:endParaRPr>
        </a:p>
      </dgm:t>
    </dgm:pt>
    <dgm:pt modelId="{686F8C16-5A9E-3646-8876-25A4BF54E8CB}" type="parTrans" cxnId="{D94A00A7-A6DE-8841-9D67-72CBED9CDA44}">
      <dgm:prSet/>
      <dgm:spPr/>
      <dgm:t>
        <a:bodyPr/>
        <a:lstStyle/>
        <a:p>
          <a:endParaRPr lang="es-ES_tradnl" sz="1100"/>
        </a:p>
      </dgm:t>
    </dgm:pt>
    <dgm:pt modelId="{72C83A7E-55FE-C844-82EC-0F8316034BBC}" type="sibTrans" cxnId="{D94A00A7-A6DE-8841-9D67-72CBED9CDA44}">
      <dgm:prSet/>
      <dgm:spPr/>
      <dgm:t>
        <a:bodyPr/>
        <a:lstStyle/>
        <a:p>
          <a:endParaRPr lang="es-ES_tradnl" sz="1100" b="1" i="0">
            <a:solidFill>
              <a:schemeClr val="tx1"/>
            </a:solidFill>
          </a:endParaRPr>
        </a:p>
      </dgm:t>
    </dgm:pt>
    <dgm:pt modelId="{945095D5-41F9-1543-B04C-C608EB55DC30}">
      <dgm:prSet phldrT="[Texto]" custT="1"/>
      <dgm:spPr/>
      <dgm:t>
        <a:bodyPr/>
        <a:lstStyle/>
        <a:p>
          <a:endParaRPr lang="es-ES" sz="900" b="1" i="0" dirty="0" smtClean="0">
            <a:latin typeface="Arial"/>
            <a:cs typeface="Arial"/>
          </a:endParaRPr>
        </a:p>
        <a:p>
          <a:endParaRPr lang="es-ES" sz="900" b="1" i="0" dirty="0" smtClean="0">
            <a:latin typeface="Arial"/>
            <a:cs typeface="Arial"/>
          </a:endParaRPr>
        </a:p>
        <a:p>
          <a:r>
            <a:rPr lang="es-ES" sz="800" b="1" i="0" dirty="0" smtClean="0">
              <a:latin typeface="Arial"/>
              <a:cs typeface="Arial"/>
            </a:rPr>
            <a:t>264 Personas</a:t>
          </a:r>
        </a:p>
        <a:p>
          <a:r>
            <a:rPr lang="es-ES" sz="800" b="1" i="0" dirty="0" smtClean="0">
              <a:latin typeface="Arial"/>
              <a:cs typeface="Arial"/>
            </a:rPr>
            <a:t>53 Doctores</a:t>
          </a:r>
        </a:p>
        <a:p>
          <a:r>
            <a:rPr lang="es-ES" sz="800" b="1" i="0" dirty="0" smtClean="0">
              <a:latin typeface="Arial"/>
              <a:cs typeface="Arial"/>
            </a:rPr>
            <a:t>20,5 M€</a:t>
          </a:r>
          <a:endParaRPr lang="es-ES_tradnl" sz="800" b="1" i="0" dirty="0">
            <a:latin typeface="Arial"/>
            <a:cs typeface="Arial"/>
          </a:endParaRPr>
        </a:p>
      </dgm:t>
    </dgm:pt>
    <dgm:pt modelId="{44A05AA5-8532-9949-8120-F1077FD9B271}" type="parTrans" cxnId="{A17E7ADB-EC70-6A4E-84B8-02DC01A86D48}">
      <dgm:prSet/>
      <dgm:spPr/>
      <dgm:t>
        <a:bodyPr/>
        <a:lstStyle/>
        <a:p>
          <a:endParaRPr lang="es-ES_tradnl" sz="1100"/>
        </a:p>
      </dgm:t>
    </dgm:pt>
    <dgm:pt modelId="{84A3EF03-BA0C-2946-9DC7-B9E19EBCB05E}" type="sibTrans" cxnId="{A17E7ADB-EC70-6A4E-84B8-02DC01A86D48}">
      <dgm:prSet/>
      <dgm:spPr/>
      <dgm:t>
        <a:bodyPr/>
        <a:lstStyle/>
        <a:p>
          <a:endParaRPr lang="es-ES_tradnl" sz="1100" b="1" i="0">
            <a:solidFill>
              <a:schemeClr val="tx1"/>
            </a:solidFill>
          </a:endParaRPr>
        </a:p>
      </dgm:t>
    </dgm:pt>
    <dgm:pt modelId="{87C37003-64C0-594B-9CCB-FFFC6B41B151}">
      <dgm:prSet phldrT="[Texto]" custT="1"/>
      <dgm:spPr/>
      <dgm:t>
        <a:bodyPr/>
        <a:lstStyle/>
        <a:p>
          <a:endParaRPr lang="es-ES" sz="900" b="1" i="0" dirty="0" smtClean="0">
            <a:latin typeface="Arial"/>
            <a:cs typeface="Arial"/>
          </a:endParaRPr>
        </a:p>
        <a:p>
          <a:endParaRPr lang="es-ES" sz="900" b="1" i="0" dirty="0" smtClean="0">
            <a:latin typeface="Arial"/>
            <a:cs typeface="Arial"/>
          </a:endParaRPr>
        </a:p>
        <a:p>
          <a:r>
            <a:rPr lang="es-ES" sz="800" b="1" i="0" dirty="0" smtClean="0">
              <a:latin typeface="Arial"/>
              <a:cs typeface="Arial"/>
            </a:rPr>
            <a:t>104 Personas</a:t>
          </a:r>
        </a:p>
        <a:p>
          <a:r>
            <a:rPr lang="es-ES" sz="800" b="1" i="0" dirty="0" smtClean="0">
              <a:latin typeface="Arial"/>
              <a:cs typeface="Arial"/>
            </a:rPr>
            <a:t>28 Doctores</a:t>
          </a:r>
        </a:p>
        <a:p>
          <a:r>
            <a:rPr lang="es-ES" sz="800" b="1" i="0" dirty="0" smtClean="0">
              <a:latin typeface="Arial"/>
              <a:cs typeface="Arial"/>
            </a:rPr>
            <a:t>7,6 M€</a:t>
          </a:r>
          <a:endParaRPr lang="es-ES_tradnl" sz="800" b="1" i="0" dirty="0">
            <a:latin typeface="Arial"/>
            <a:cs typeface="Arial"/>
          </a:endParaRPr>
        </a:p>
      </dgm:t>
    </dgm:pt>
    <dgm:pt modelId="{CA4DCE79-1147-344C-9194-40A8DB08ECA2}" type="parTrans" cxnId="{4E6BDCBB-3786-9C46-BE01-563845F346EF}">
      <dgm:prSet/>
      <dgm:spPr/>
      <dgm:t>
        <a:bodyPr/>
        <a:lstStyle/>
        <a:p>
          <a:endParaRPr lang="es-ES_tradnl" sz="1100"/>
        </a:p>
      </dgm:t>
    </dgm:pt>
    <dgm:pt modelId="{771EAC72-66A0-544D-A97D-E46558F2393E}" type="sibTrans" cxnId="{4E6BDCBB-3786-9C46-BE01-563845F346EF}">
      <dgm:prSet/>
      <dgm:spPr/>
      <dgm:t>
        <a:bodyPr/>
        <a:lstStyle/>
        <a:p>
          <a:endParaRPr lang="es-ES_tradnl" sz="1100" b="1" i="0">
            <a:solidFill>
              <a:schemeClr val="tx1"/>
            </a:solidFill>
          </a:endParaRPr>
        </a:p>
      </dgm:t>
    </dgm:pt>
    <dgm:pt modelId="{348F2924-2985-3847-A109-5C58B2142C3D}">
      <dgm:prSet phldrT="[Texto]"/>
      <dgm:spPr/>
      <dgm:t>
        <a:bodyPr/>
        <a:lstStyle/>
        <a:p>
          <a:endParaRPr lang="es-ES_tradnl" sz="1100" b="1" i="0" dirty="0">
            <a:solidFill>
              <a:schemeClr val="tx1"/>
            </a:solidFill>
          </a:endParaRPr>
        </a:p>
      </dgm:t>
    </dgm:pt>
    <dgm:pt modelId="{EDFA0B4A-165B-684A-9E36-20DD5BD1F397}" type="parTrans" cxnId="{68D76F75-D39F-6343-A210-53983BB30435}">
      <dgm:prSet/>
      <dgm:spPr/>
      <dgm:t>
        <a:bodyPr/>
        <a:lstStyle/>
        <a:p>
          <a:endParaRPr lang="es-ES_tradnl" sz="1100"/>
        </a:p>
      </dgm:t>
    </dgm:pt>
    <dgm:pt modelId="{7CDD19FF-54DB-FB4B-9277-BF3CC1136D22}" type="sibTrans" cxnId="{68D76F75-D39F-6343-A210-53983BB30435}">
      <dgm:prSet/>
      <dgm:spPr/>
      <dgm:t>
        <a:bodyPr/>
        <a:lstStyle/>
        <a:p>
          <a:endParaRPr lang="es-ES_tradnl" sz="1100"/>
        </a:p>
      </dgm:t>
    </dgm:pt>
    <dgm:pt modelId="{16CE7226-748B-4F45-A7CA-B52D509985D9}">
      <dgm:prSet phldrT="[Texto]" custT="1"/>
      <dgm:spPr/>
      <dgm:t>
        <a:bodyPr anchor="ctr"/>
        <a:lstStyle/>
        <a:p>
          <a:pPr algn="ctr"/>
          <a:r>
            <a:rPr lang="es-ES_tradnl" sz="1000" b="1" i="0" dirty="0" smtClean="0">
              <a:latin typeface="Arial"/>
              <a:cs typeface="Arial"/>
            </a:rPr>
            <a:t/>
          </a:r>
          <a:br>
            <a:rPr lang="es-ES_tradnl" sz="1000" b="1" i="0" dirty="0" smtClean="0">
              <a:latin typeface="Arial"/>
              <a:cs typeface="Arial"/>
            </a:rPr>
          </a:br>
          <a:r>
            <a:rPr lang="es-ES_tradnl" sz="1000" b="1" i="0" dirty="0" smtClean="0">
              <a:latin typeface="Arial"/>
              <a:cs typeface="Arial"/>
            </a:rPr>
            <a:t/>
          </a:r>
          <a:br>
            <a:rPr lang="es-ES_tradnl" sz="1000" b="1" i="0" dirty="0" smtClean="0">
              <a:latin typeface="Arial"/>
              <a:cs typeface="Arial"/>
            </a:rPr>
          </a:br>
          <a:r>
            <a:rPr lang="es-ES_tradnl" sz="800" b="1" i="0" dirty="0" smtClean="0">
              <a:latin typeface="Arial"/>
              <a:cs typeface="Arial"/>
            </a:rPr>
            <a:t>89</a:t>
          </a:r>
          <a:r>
            <a:rPr lang="es-ES" sz="800" b="1" dirty="0" smtClean="0">
              <a:latin typeface="Arial"/>
              <a:cs typeface="Arial"/>
            </a:rPr>
            <a:t> Personas</a:t>
          </a:r>
        </a:p>
        <a:p>
          <a:pPr algn="ctr"/>
          <a:r>
            <a:rPr lang="es-ES" sz="800" b="1" dirty="0" smtClean="0">
              <a:latin typeface="Arial"/>
              <a:cs typeface="Arial"/>
            </a:rPr>
            <a:t>8 Doctores</a:t>
          </a:r>
        </a:p>
        <a:p>
          <a:pPr algn="ctr"/>
          <a:r>
            <a:rPr lang="es-ES" sz="800" b="1" dirty="0" smtClean="0">
              <a:latin typeface="Arial"/>
              <a:cs typeface="Arial"/>
            </a:rPr>
            <a:t>9,9 M€</a:t>
          </a:r>
          <a:endParaRPr lang="es-ES_tradnl" sz="800" b="1" i="0" dirty="0">
            <a:latin typeface="Arial"/>
            <a:cs typeface="Arial"/>
          </a:endParaRPr>
        </a:p>
      </dgm:t>
    </dgm:pt>
    <dgm:pt modelId="{6ECAA5F8-4081-4C0C-AA9A-0008862D0B02}" type="sibTrans" cxnId="{C350599B-A2BF-48D1-A18B-4348E5D8F92D}">
      <dgm:prSet/>
      <dgm:spPr/>
      <dgm:t>
        <a:bodyPr/>
        <a:lstStyle/>
        <a:p>
          <a:endParaRPr lang="es-ES" sz="1100"/>
        </a:p>
      </dgm:t>
    </dgm:pt>
    <dgm:pt modelId="{9B60D5E1-6DB6-4E2A-B2CA-69898B04470B}" type="parTrans" cxnId="{C350599B-A2BF-48D1-A18B-4348E5D8F92D}">
      <dgm:prSet/>
      <dgm:spPr/>
      <dgm:t>
        <a:bodyPr/>
        <a:lstStyle/>
        <a:p>
          <a:endParaRPr lang="es-ES" sz="1100"/>
        </a:p>
      </dgm:t>
    </dgm:pt>
    <dgm:pt modelId="{B99AD73B-A845-FE46-B40E-663D8EC4816E}">
      <dgm:prSet phldrT="[Texto]" custT="1"/>
      <dgm:spPr/>
      <dgm:t>
        <a:bodyPr/>
        <a:lstStyle/>
        <a:p>
          <a:endParaRPr lang="es-ES" sz="1600" b="1" i="0" dirty="0" smtClean="0">
            <a:latin typeface="Arial"/>
            <a:ea typeface="Geneva" pitchFamily="-111" charset="0"/>
            <a:cs typeface="Arial"/>
          </a:endParaRPr>
        </a:p>
        <a:p>
          <a:endParaRPr lang="es-ES" sz="1600" b="1" i="0" dirty="0" smtClean="0">
            <a:latin typeface="Arial"/>
            <a:ea typeface="Geneva" pitchFamily="-111" charset="0"/>
            <a:cs typeface="Arial"/>
          </a:endParaRPr>
        </a:p>
        <a:p>
          <a:endParaRPr lang="es-ES" sz="1600" b="1" i="0" dirty="0" smtClean="0">
            <a:latin typeface="Arial"/>
            <a:ea typeface="Geneva" pitchFamily="-111" charset="0"/>
            <a:cs typeface="Arial"/>
          </a:endParaRPr>
        </a:p>
        <a:p>
          <a:r>
            <a:rPr lang="es-ES" sz="1600" b="1" i="0" dirty="0" smtClean="0">
              <a:latin typeface="Arial"/>
              <a:ea typeface="Calibri" pitchFamily="34" charset="0"/>
              <a:cs typeface="Arial"/>
            </a:rPr>
            <a:t>1.397 Personas</a:t>
          </a:r>
        </a:p>
        <a:p>
          <a:r>
            <a:rPr lang="es-ES" sz="1600" b="1" i="0" dirty="0" smtClean="0">
              <a:latin typeface="Arial"/>
              <a:ea typeface="Calibri" pitchFamily="34" charset="0"/>
              <a:cs typeface="Arial"/>
            </a:rPr>
            <a:t>333 Doctores</a:t>
          </a:r>
        </a:p>
        <a:p>
          <a:r>
            <a:rPr lang="es-ES" sz="1600" b="1" i="0" dirty="0" smtClean="0">
              <a:latin typeface="Arial"/>
              <a:ea typeface="Calibri" pitchFamily="34" charset="0"/>
              <a:cs typeface="Arial"/>
            </a:rPr>
            <a:t>105,4 M€</a:t>
          </a:r>
          <a:endParaRPr lang="es-ES_tradnl" sz="1600" b="1" i="0" dirty="0">
            <a:latin typeface="Arial"/>
            <a:cs typeface="Arial"/>
          </a:endParaRPr>
        </a:p>
      </dgm:t>
    </dgm:pt>
    <dgm:pt modelId="{51929BCE-6909-2645-AF14-0AFFE5C2C363}" type="sibTrans" cxnId="{3AF49DBD-4F03-6D4A-AAE5-7783C9F5F800}">
      <dgm:prSet/>
      <dgm:spPr/>
      <dgm:t>
        <a:bodyPr/>
        <a:lstStyle/>
        <a:p>
          <a:endParaRPr lang="es-ES_tradnl" sz="1100"/>
        </a:p>
      </dgm:t>
    </dgm:pt>
    <dgm:pt modelId="{FA8ACFF2-8EB9-2F4A-AB1E-D12D13033E64}" type="parTrans" cxnId="{3AF49DBD-4F03-6D4A-AAE5-7783C9F5F800}">
      <dgm:prSet/>
      <dgm:spPr/>
      <dgm:t>
        <a:bodyPr/>
        <a:lstStyle/>
        <a:p>
          <a:endParaRPr lang="es-ES_tradnl" sz="1100"/>
        </a:p>
      </dgm:t>
    </dgm:pt>
    <dgm:pt modelId="{91810479-A060-0E49-B98D-09B8CF64D8FD}" type="pres">
      <dgm:prSet presAssocID="{46C3C07E-D745-EF4D-80E2-6C9DA876D4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449B4E1-7889-B84D-BA9F-71777DBD1922}" type="pres">
      <dgm:prSet presAssocID="{B99AD73B-A845-FE46-B40E-663D8EC4816E}" presName="centerShape" presStyleLbl="node0" presStyleIdx="0" presStyleCnt="1" custScaleX="377395" custScaleY="385143" custLinFactNeighborY="539"/>
      <dgm:spPr/>
      <dgm:t>
        <a:bodyPr/>
        <a:lstStyle/>
        <a:p>
          <a:endParaRPr lang="es-ES_tradnl"/>
        </a:p>
      </dgm:t>
    </dgm:pt>
    <dgm:pt modelId="{9F3E61D7-6231-415A-939D-CED72009E2FF}" type="pres">
      <dgm:prSet presAssocID="{16CE7226-748B-4F45-A7CA-B52D509985D9}" presName="node" presStyleLbl="node1" presStyleIdx="0" presStyleCnt="9" custScaleX="120794" custScaleY="120794" custRadScaleRad="88434" custRadScaleInc="5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114629-7EA7-4375-8D4A-5C80FB82F6BD}" type="pres">
      <dgm:prSet presAssocID="{16CE7226-748B-4F45-A7CA-B52D509985D9}" presName="dummy" presStyleCnt="0"/>
      <dgm:spPr/>
      <dgm:t>
        <a:bodyPr/>
        <a:lstStyle/>
        <a:p>
          <a:endParaRPr lang="es-ES_tradnl"/>
        </a:p>
      </dgm:t>
    </dgm:pt>
    <dgm:pt modelId="{E36A9071-D701-49EE-AF8C-30568F79D335}" type="pres">
      <dgm:prSet presAssocID="{6ECAA5F8-4081-4C0C-AA9A-0008862D0B02}" presName="sibTrans" presStyleLbl="sibTrans2D1" presStyleIdx="0" presStyleCnt="9"/>
      <dgm:spPr/>
      <dgm:t>
        <a:bodyPr/>
        <a:lstStyle/>
        <a:p>
          <a:endParaRPr lang="es-ES"/>
        </a:p>
      </dgm:t>
    </dgm:pt>
    <dgm:pt modelId="{63E0B35A-EACB-1146-A16B-DBA5325C0FAB}" type="pres">
      <dgm:prSet presAssocID="{DE3B6208-049D-0E44-B04E-2C0711C2E022}" presName="node" presStyleLbl="node1" presStyleIdx="1" presStyleCnt="9" custScaleX="119216" custScaleY="119216" custRadScaleRad="87850" custRadScaleInc="1595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30798ED-D03F-2A49-89E3-40FE2CAA0E77}" type="pres">
      <dgm:prSet presAssocID="{DE3B6208-049D-0E44-B04E-2C0711C2E022}" presName="dummy" presStyleCnt="0"/>
      <dgm:spPr/>
      <dgm:t>
        <a:bodyPr/>
        <a:lstStyle/>
        <a:p>
          <a:endParaRPr lang="es-ES_tradnl"/>
        </a:p>
      </dgm:t>
    </dgm:pt>
    <dgm:pt modelId="{17FA39B1-732D-AE42-AD88-4C006D5690B2}" type="pres">
      <dgm:prSet presAssocID="{C144DCAF-1573-B949-B79B-738C986DAF61}" presName="sibTrans" presStyleLbl="sibTrans2D1" presStyleIdx="1" presStyleCnt="9" custLinFactNeighborX="1399" custLinFactNeighborY="1238"/>
      <dgm:spPr/>
      <dgm:t>
        <a:bodyPr/>
        <a:lstStyle/>
        <a:p>
          <a:endParaRPr lang="es-ES_tradnl"/>
        </a:p>
      </dgm:t>
    </dgm:pt>
    <dgm:pt modelId="{AA9166C7-D0BC-B140-BB8E-CD244CADE34F}" type="pres">
      <dgm:prSet presAssocID="{8D65066B-5889-4745-96A8-5D8789D34039}" presName="node" presStyleLbl="node1" presStyleIdx="2" presStyleCnt="9" custScaleX="111628" custScaleY="111628" custRadScaleRad="87288" custRadScaleInc="78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35EDA02-FF5C-9944-AA46-7DD41D84DDB4}" type="pres">
      <dgm:prSet presAssocID="{8D65066B-5889-4745-96A8-5D8789D34039}" presName="dummy" presStyleCnt="0"/>
      <dgm:spPr/>
      <dgm:t>
        <a:bodyPr/>
        <a:lstStyle/>
        <a:p>
          <a:endParaRPr lang="es-ES_tradnl"/>
        </a:p>
      </dgm:t>
    </dgm:pt>
    <dgm:pt modelId="{E0AC1410-1240-0C45-B088-C18AA445165B}" type="pres">
      <dgm:prSet presAssocID="{6C741901-462C-874A-A180-CC775661CB71}" presName="sibTrans" presStyleLbl="sibTrans2D1" presStyleIdx="2" presStyleCnt="9"/>
      <dgm:spPr/>
      <dgm:t>
        <a:bodyPr/>
        <a:lstStyle/>
        <a:p>
          <a:endParaRPr lang="es-ES_tradnl"/>
        </a:p>
      </dgm:t>
    </dgm:pt>
    <dgm:pt modelId="{CFFC50A2-1D2E-094B-8C73-A4D3A07BE9EA}" type="pres">
      <dgm:prSet presAssocID="{DD508DB4-E0E1-C34C-8339-86C817783A1E}" presName="node" presStyleLbl="node1" presStyleIdx="3" presStyleCnt="9" custScaleX="111667" custScaleY="111667" custRadScaleRad="89861" custRadScaleInc="-1073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2977FD5-4E7D-4A49-8178-DB90294B01A8}" type="pres">
      <dgm:prSet presAssocID="{DD508DB4-E0E1-C34C-8339-86C817783A1E}" presName="dummy" presStyleCnt="0"/>
      <dgm:spPr/>
      <dgm:t>
        <a:bodyPr/>
        <a:lstStyle/>
        <a:p>
          <a:endParaRPr lang="es-ES_tradnl"/>
        </a:p>
      </dgm:t>
    </dgm:pt>
    <dgm:pt modelId="{C7AF2EA7-0AA2-ED45-9A97-F786A458A7C8}" type="pres">
      <dgm:prSet presAssocID="{4BE51962-D5E5-3D48-9085-A4F1078C3CAA}" presName="sibTrans" presStyleLbl="sibTrans2D1" presStyleIdx="3" presStyleCnt="9"/>
      <dgm:spPr/>
      <dgm:t>
        <a:bodyPr/>
        <a:lstStyle/>
        <a:p>
          <a:endParaRPr lang="es-ES_tradnl"/>
        </a:p>
      </dgm:t>
    </dgm:pt>
    <dgm:pt modelId="{180A975F-8587-3648-B4B8-C9A669D247A8}" type="pres">
      <dgm:prSet presAssocID="{F89B77C1-3A20-D843-AF02-1591737C7BDD}" presName="node" presStyleLbl="node1" presStyleIdx="4" presStyleCnt="9" custScaleX="115168" custScaleY="115168" custRadScaleRad="88969" custRadScaleInc="-1733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26F6B3B-7E67-CE40-8D2C-EAA1A176DE51}" type="pres">
      <dgm:prSet presAssocID="{F89B77C1-3A20-D843-AF02-1591737C7BDD}" presName="dummy" presStyleCnt="0"/>
      <dgm:spPr/>
      <dgm:t>
        <a:bodyPr/>
        <a:lstStyle/>
        <a:p>
          <a:endParaRPr lang="es-ES_tradnl"/>
        </a:p>
      </dgm:t>
    </dgm:pt>
    <dgm:pt modelId="{8646797D-617C-9443-A6DE-10A5CF3EB3BB}" type="pres">
      <dgm:prSet presAssocID="{1AB5046D-F9A2-FF42-9A72-766D2EAC2309}" presName="sibTrans" presStyleLbl="sibTrans2D1" presStyleIdx="4" presStyleCnt="9"/>
      <dgm:spPr/>
      <dgm:t>
        <a:bodyPr/>
        <a:lstStyle/>
        <a:p>
          <a:endParaRPr lang="es-ES_tradnl"/>
        </a:p>
      </dgm:t>
    </dgm:pt>
    <dgm:pt modelId="{2EE1F33B-4915-8E4E-BB2D-1C9EBC54092E}" type="pres">
      <dgm:prSet presAssocID="{945095D5-41F9-1543-B04C-C608EB55DC30}" presName="node" presStyleLbl="node1" presStyleIdx="5" presStyleCnt="9" custScaleX="115946" custScaleY="115946" custRadScaleRad="89509" custRadScaleInc="-2040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5172C38-20A5-5B4D-B887-C3E0E083565B}" type="pres">
      <dgm:prSet presAssocID="{945095D5-41F9-1543-B04C-C608EB55DC30}" presName="dummy" presStyleCnt="0"/>
      <dgm:spPr/>
      <dgm:t>
        <a:bodyPr/>
        <a:lstStyle/>
        <a:p>
          <a:endParaRPr lang="es-ES_tradnl"/>
        </a:p>
      </dgm:t>
    </dgm:pt>
    <dgm:pt modelId="{7291544B-DFE9-334A-9ADF-5C77AF386965}" type="pres">
      <dgm:prSet presAssocID="{84A3EF03-BA0C-2946-9DC7-B9E19EBCB05E}" presName="sibTrans" presStyleLbl="sibTrans2D1" presStyleIdx="5" presStyleCnt="9"/>
      <dgm:spPr/>
      <dgm:t>
        <a:bodyPr/>
        <a:lstStyle/>
        <a:p>
          <a:endParaRPr lang="es-ES_tradnl"/>
        </a:p>
      </dgm:t>
    </dgm:pt>
    <dgm:pt modelId="{07DC85A1-0FDB-B14A-B5E1-B0BCDAAE9D3C}" type="pres">
      <dgm:prSet presAssocID="{52F7777B-2EFA-8843-B4BA-96426FDF6253}" presName="node" presStyleLbl="node1" presStyleIdx="6" presStyleCnt="9" custScaleX="118414" custScaleY="118414" custRadScaleRad="86960" custRadScaleInc="-131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05E43B0-DCF7-0F4E-AD22-62A688A82392}" type="pres">
      <dgm:prSet presAssocID="{52F7777B-2EFA-8843-B4BA-96426FDF6253}" presName="dummy" presStyleCnt="0"/>
      <dgm:spPr/>
      <dgm:t>
        <a:bodyPr/>
        <a:lstStyle/>
        <a:p>
          <a:endParaRPr lang="es-ES_tradnl"/>
        </a:p>
      </dgm:t>
    </dgm:pt>
    <dgm:pt modelId="{A458AC1C-F438-9B4E-8035-6038A76EA0A4}" type="pres">
      <dgm:prSet presAssocID="{61380331-0318-3E44-9870-67349423917C}" presName="sibTrans" presStyleLbl="sibTrans2D1" presStyleIdx="6" presStyleCnt="9"/>
      <dgm:spPr/>
      <dgm:t>
        <a:bodyPr/>
        <a:lstStyle/>
        <a:p>
          <a:endParaRPr lang="es-ES_tradnl"/>
        </a:p>
      </dgm:t>
    </dgm:pt>
    <dgm:pt modelId="{FD7E520E-94F0-6D4C-9EF1-8211C72591D4}" type="pres">
      <dgm:prSet presAssocID="{4318C52A-D4A0-A144-9909-FFBF9088EF3F}" presName="node" presStyleLbl="node1" presStyleIdx="7" presStyleCnt="9" custScaleX="117984" custScaleY="117984" custRadScaleRad="86467" custRadScaleInc="-578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DBB97C-5F99-5041-98B2-CA8A03FDE01D}" type="pres">
      <dgm:prSet presAssocID="{4318C52A-D4A0-A144-9909-FFBF9088EF3F}" presName="dummy" presStyleCnt="0"/>
      <dgm:spPr/>
      <dgm:t>
        <a:bodyPr/>
        <a:lstStyle/>
        <a:p>
          <a:endParaRPr lang="es-ES_tradnl"/>
        </a:p>
      </dgm:t>
    </dgm:pt>
    <dgm:pt modelId="{9A4C8579-E68A-F24F-BA13-554E54F30CB0}" type="pres">
      <dgm:prSet presAssocID="{72C83A7E-55FE-C844-82EC-0F8316034BBC}" presName="sibTrans" presStyleLbl="sibTrans2D1" presStyleIdx="7" presStyleCnt="9"/>
      <dgm:spPr/>
      <dgm:t>
        <a:bodyPr/>
        <a:lstStyle/>
        <a:p>
          <a:endParaRPr lang="es-ES_tradnl"/>
        </a:p>
      </dgm:t>
    </dgm:pt>
    <dgm:pt modelId="{BE244205-B821-0144-BEF7-01771F42CC50}" type="pres">
      <dgm:prSet presAssocID="{87C37003-64C0-594B-9CCB-FFFC6B41B151}" presName="node" presStyleLbl="node1" presStyleIdx="8" presStyleCnt="9" custScaleX="119995" custScaleY="119995" custRadScaleRad="90535" custRadScaleInc="-277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DA69300-E040-C148-AE98-A4B11E9BABB0}" type="pres">
      <dgm:prSet presAssocID="{87C37003-64C0-594B-9CCB-FFFC6B41B151}" presName="dummy" presStyleCnt="0"/>
      <dgm:spPr/>
      <dgm:t>
        <a:bodyPr/>
        <a:lstStyle/>
        <a:p>
          <a:endParaRPr lang="es-ES_tradnl"/>
        </a:p>
      </dgm:t>
    </dgm:pt>
    <dgm:pt modelId="{0D016AE1-ECB9-174A-BA8E-6842DF49AB4E}" type="pres">
      <dgm:prSet presAssocID="{771EAC72-66A0-544D-A97D-E46558F2393E}" presName="sibTrans" presStyleLbl="sibTrans2D1" presStyleIdx="8" presStyleCnt="9"/>
      <dgm:spPr/>
      <dgm:t>
        <a:bodyPr/>
        <a:lstStyle/>
        <a:p>
          <a:endParaRPr lang="es-ES_tradnl"/>
        </a:p>
      </dgm:t>
    </dgm:pt>
  </dgm:ptLst>
  <dgm:cxnLst>
    <dgm:cxn modelId="{1CD06BB1-4AAE-4A3D-8570-EEAC14F7815C}" type="presOf" srcId="{DE3B6208-049D-0E44-B04E-2C0711C2E022}" destId="{63E0B35A-EACB-1146-A16B-DBA5325C0FAB}" srcOrd="0" destOrd="0" presId="urn:microsoft.com/office/officeart/2005/8/layout/radial6"/>
    <dgm:cxn modelId="{3AF49DBD-4F03-6D4A-AAE5-7783C9F5F800}" srcId="{46C3C07E-D745-EF4D-80E2-6C9DA876D443}" destId="{B99AD73B-A845-FE46-B40E-663D8EC4816E}" srcOrd="0" destOrd="0" parTransId="{FA8ACFF2-8EB9-2F4A-AB1E-D12D13033E64}" sibTransId="{51929BCE-6909-2645-AF14-0AFFE5C2C363}"/>
    <dgm:cxn modelId="{4ED7BB6B-DA4C-416D-810A-D6B00242A257}" type="presOf" srcId="{945095D5-41F9-1543-B04C-C608EB55DC30}" destId="{2EE1F33B-4915-8E4E-BB2D-1C9EBC54092E}" srcOrd="0" destOrd="0" presId="urn:microsoft.com/office/officeart/2005/8/layout/radial6"/>
    <dgm:cxn modelId="{C72DD1BB-C77A-46B5-9F8C-1CD1AE5304A9}" type="presOf" srcId="{61380331-0318-3E44-9870-67349423917C}" destId="{A458AC1C-F438-9B4E-8035-6038A76EA0A4}" srcOrd="0" destOrd="0" presId="urn:microsoft.com/office/officeart/2005/8/layout/radial6"/>
    <dgm:cxn modelId="{840968D6-1B64-4FA0-B653-14FB1D80BB6C}" type="presOf" srcId="{C144DCAF-1573-B949-B79B-738C986DAF61}" destId="{17FA39B1-732D-AE42-AD88-4C006D5690B2}" srcOrd="0" destOrd="0" presId="urn:microsoft.com/office/officeart/2005/8/layout/radial6"/>
    <dgm:cxn modelId="{149073F3-B083-4130-A89D-0B2A8002B5D2}" type="presOf" srcId="{6C741901-462C-874A-A180-CC775661CB71}" destId="{E0AC1410-1240-0C45-B088-C18AA445165B}" srcOrd="0" destOrd="0" presId="urn:microsoft.com/office/officeart/2005/8/layout/radial6"/>
    <dgm:cxn modelId="{D94A00A7-A6DE-8841-9D67-72CBED9CDA44}" srcId="{B99AD73B-A845-FE46-B40E-663D8EC4816E}" destId="{4318C52A-D4A0-A144-9909-FFBF9088EF3F}" srcOrd="7" destOrd="0" parTransId="{686F8C16-5A9E-3646-8876-25A4BF54E8CB}" sibTransId="{72C83A7E-55FE-C844-82EC-0F8316034BBC}"/>
    <dgm:cxn modelId="{39C861DA-F740-41EB-83A9-09F0792CD13F}" type="presOf" srcId="{87C37003-64C0-594B-9CCB-FFFC6B41B151}" destId="{BE244205-B821-0144-BEF7-01771F42CC50}" srcOrd="0" destOrd="0" presId="urn:microsoft.com/office/officeart/2005/8/layout/radial6"/>
    <dgm:cxn modelId="{80B3EA21-DA76-4FAB-A008-8C2BF85C55A9}" type="presOf" srcId="{6ECAA5F8-4081-4C0C-AA9A-0008862D0B02}" destId="{E36A9071-D701-49EE-AF8C-30568F79D335}" srcOrd="0" destOrd="0" presId="urn:microsoft.com/office/officeart/2005/8/layout/radial6"/>
    <dgm:cxn modelId="{4E6BDCBB-3786-9C46-BE01-563845F346EF}" srcId="{B99AD73B-A845-FE46-B40E-663D8EC4816E}" destId="{87C37003-64C0-594B-9CCB-FFFC6B41B151}" srcOrd="8" destOrd="0" parTransId="{CA4DCE79-1147-344C-9194-40A8DB08ECA2}" sibTransId="{771EAC72-66A0-544D-A97D-E46558F2393E}"/>
    <dgm:cxn modelId="{C7D78BD9-DF34-3043-8C8C-151117D14311}" srcId="{B99AD73B-A845-FE46-B40E-663D8EC4816E}" destId="{8D65066B-5889-4745-96A8-5D8789D34039}" srcOrd="2" destOrd="0" parTransId="{2DF4525B-2608-6444-B4AA-32DA35F19FD8}" sibTransId="{6C741901-462C-874A-A180-CC775661CB71}"/>
    <dgm:cxn modelId="{6D62D795-5AC3-4152-897E-088E366085EE}" type="presOf" srcId="{1AB5046D-F9A2-FF42-9A72-766D2EAC2309}" destId="{8646797D-617C-9443-A6DE-10A5CF3EB3BB}" srcOrd="0" destOrd="0" presId="urn:microsoft.com/office/officeart/2005/8/layout/radial6"/>
    <dgm:cxn modelId="{15BAD91A-D576-43F2-910E-663ACE8E8F9A}" type="presOf" srcId="{84A3EF03-BA0C-2946-9DC7-B9E19EBCB05E}" destId="{7291544B-DFE9-334A-9ADF-5C77AF386965}" srcOrd="0" destOrd="0" presId="urn:microsoft.com/office/officeart/2005/8/layout/radial6"/>
    <dgm:cxn modelId="{1495FBC6-BAB0-4855-A923-5E3E45AC2DAE}" type="presOf" srcId="{52F7777B-2EFA-8843-B4BA-96426FDF6253}" destId="{07DC85A1-0FDB-B14A-B5E1-B0BCDAAE9D3C}" srcOrd="0" destOrd="0" presId="urn:microsoft.com/office/officeart/2005/8/layout/radial6"/>
    <dgm:cxn modelId="{5A2CE9A6-1277-4D3F-99C5-6ED347A8EF6A}" type="presOf" srcId="{DD508DB4-E0E1-C34C-8339-86C817783A1E}" destId="{CFFC50A2-1D2E-094B-8C73-A4D3A07BE9EA}" srcOrd="0" destOrd="0" presId="urn:microsoft.com/office/officeart/2005/8/layout/radial6"/>
    <dgm:cxn modelId="{93B14AFA-C1E0-4A6B-AC34-84957A1D56C1}" type="presOf" srcId="{8D65066B-5889-4745-96A8-5D8789D34039}" destId="{AA9166C7-D0BC-B140-BB8E-CD244CADE34F}" srcOrd="0" destOrd="0" presId="urn:microsoft.com/office/officeart/2005/8/layout/radial6"/>
    <dgm:cxn modelId="{05053C8A-D339-304C-9B8C-9DF6568ACFA6}" srcId="{B99AD73B-A845-FE46-B40E-663D8EC4816E}" destId="{F89B77C1-3A20-D843-AF02-1591737C7BDD}" srcOrd="4" destOrd="0" parTransId="{C5712EB5-5744-EC45-9C5E-B4446ED0E615}" sibTransId="{1AB5046D-F9A2-FF42-9A72-766D2EAC2309}"/>
    <dgm:cxn modelId="{DD465503-4884-40D3-AF5E-9821F28D8949}" type="presOf" srcId="{F89B77C1-3A20-D843-AF02-1591737C7BDD}" destId="{180A975F-8587-3648-B4B8-C9A669D247A8}" srcOrd="0" destOrd="0" presId="urn:microsoft.com/office/officeart/2005/8/layout/radial6"/>
    <dgm:cxn modelId="{B2EB2A5B-61C6-DC42-8A20-20E606F30D6B}" srcId="{B99AD73B-A845-FE46-B40E-663D8EC4816E}" destId="{DD508DB4-E0E1-C34C-8339-86C817783A1E}" srcOrd="3" destOrd="0" parTransId="{ED51FB73-1545-B34E-9BF7-A7B6F31CC263}" sibTransId="{4BE51962-D5E5-3D48-9085-A4F1078C3CAA}"/>
    <dgm:cxn modelId="{FA3EE1DB-434C-4A84-AADE-B4AEA8089EF3}" type="presOf" srcId="{16CE7226-748B-4F45-A7CA-B52D509985D9}" destId="{9F3E61D7-6231-415A-939D-CED72009E2FF}" srcOrd="0" destOrd="0" presId="urn:microsoft.com/office/officeart/2005/8/layout/radial6"/>
    <dgm:cxn modelId="{D6EE51DD-C1EF-4325-95EE-5229513836D7}" type="presOf" srcId="{4318C52A-D4A0-A144-9909-FFBF9088EF3F}" destId="{FD7E520E-94F0-6D4C-9EF1-8211C72591D4}" srcOrd="0" destOrd="0" presId="urn:microsoft.com/office/officeart/2005/8/layout/radial6"/>
    <dgm:cxn modelId="{BEC92C55-4DF2-EF40-A7CD-6893944D4A4F}" srcId="{B99AD73B-A845-FE46-B40E-663D8EC4816E}" destId="{52F7777B-2EFA-8843-B4BA-96426FDF6253}" srcOrd="6" destOrd="0" parTransId="{5C9A27EB-6F6A-AC48-AB68-099BB1EED9E2}" sibTransId="{61380331-0318-3E44-9870-67349423917C}"/>
    <dgm:cxn modelId="{A17E7ADB-EC70-6A4E-84B8-02DC01A86D48}" srcId="{B99AD73B-A845-FE46-B40E-663D8EC4816E}" destId="{945095D5-41F9-1543-B04C-C608EB55DC30}" srcOrd="5" destOrd="0" parTransId="{44A05AA5-8532-9949-8120-F1077FD9B271}" sibTransId="{84A3EF03-BA0C-2946-9DC7-B9E19EBCB05E}"/>
    <dgm:cxn modelId="{5E705410-8157-4066-A681-961F6686B32C}" type="presOf" srcId="{4BE51962-D5E5-3D48-9085-A4F1078C3CAA}" destId="{C7AF2EA7-0AA2-ED45-9A97-F786A458A7C8}" srcOrd="0" destOrd="0" presId="urn:microsoft.com/office/officeart/2005/8/layout/radial6"/>
    <dgm:cxn modelId="{11B0F081-7D33-4B21-A857-85EC2961F10D}" type="presOf" srcId="{771EAC72-66A0-544D-A97D-E46558F2393E}" destId="{0D016AE1-ECB9-174A-BA8E-6842DF49AB4E}" srcOrd="0" destOrd="0" presId="urn:microsoft.com/office/officeart/2005/8/layout/radial6"/>
    <dgm:cxn modelId="{C350599B-A2BF-48D1-A18B-4348E5D8F92D}" srcId="{B99AD73B-A845-FE46-B40E-663D8EC4816E}" destId="{16CE7226-748B-4F45-A7CA-B52D509985D9}" srcOrd="0" destOrd="0" parTransId="{9B60D5E1-6DB6-4E2A-B2CA-69898B04470B}" sibTransId="{6ECAA5F8-4081-4C0C-AA9A-0008862D0B02}"/>
    <dgm:cxn modelId="{B6EB3440-12D9-49B0-85BA-8522D723CE49}" type="presOf" srcId="{B99AD73B-A845-FE46-B40E-663D8EC4816E}" destId="{7449B4E1-7889-B84D-BA9F-71777DBD1922}" srcOrd="0" destOrd="0" presId="urn:microsoft.com/office/officeart/2005/8/layout/radial6"/>
    <dgm:cxn modelId="{FE5F2089-49BA-D84B-8DC9-5EB7C10DE69A}" srcId="{B99AD73B-A845-FE46-B40E-663D8EC4816E}" destId="{DE3B6208-049D-0E44-B04E-2C0711C2E022}" srcOrd="1" destOrd="0" parTransId="{8C43C2D2-EFC0-B747-8738-11D156D13C7D}" sibTransId="{C144DCAF-1573-B949-B79B-738C986DAF61}"/>
    <dgm:cxn modelId="{68D76F75-D39F-6343-A210-53983BB30435}" srcId="{46C3C07E-D745-EF4D-80E2-6C9DA876D443}" destId="{348F2924-2985-3847-A109-5C58B2142C3D}" srcOrd="1" destOrd="0" parTransId="{EDFA0B4A-165B-684A-9E36-20DD5BD1F397}" sibTransId="{7CDD19FF-54DB-FB4B-9277-BF3CC1136D22}"/>
    <dgm:cxn modelId="{E266AC79-2140-4342-97B3-2D0A21B71903}" type="presOf" srcId="{72C83A7E-55FE-C844-82EC-0F8316034BBC}" destId="{9A4C8579-E68A-F24F-BA13-554E54F30CB0}" srcOrd="0" destOrd="0" presId="urn:microsoft.com/office/officeart/2005/8/layout/radial6"/>
    <dgm:cxn modelId="{8EC2C13F-CDA8-4F31-94EF-E508EC64F9CA}" type="presOf" srcId="{46C3C07E-D745-EF4D-80E2-6C9DA876D443}" destId="{91810479-A060-0E49-B98D-09B8CF64D8FD}" srcOrd="0" destOrd="0" presId="urn:microsoft.com/office/officeart/2005/8/layout/radial6"/>
    <dgm:cxn modelId="{C6534D1E-D3A2-4870-9661-FD6A5D55B14D}" type="presParOf" srcId="{91810479-A060-0E49-B98D-09B8CF64D8FD}" destId="{7449B4E1-7889-B84D-BA9F-71777DBD1922}" srcOrd="0" destOrd="0" presId="urn:microsoft.com/office/officeart/2005/8/layout/radial6"/>
    <dgm:cxn modelId="{99B8FC2C-85B9-4F81-B442-2CD219ADB04C}" type="presParOf" srcId="{91810479-A060-0E49-B98D-09B8CF64D8FD}" destId="{9F3E61D7-6231-415A-939D-CED72009E2FF}" srcOrd="1" destOrd="0" presId="urn:microsoft.com/office/officeart/2005/8/layout/radial6"/>
    <dgm:cxn modelId="{41BA7494-45B3-4552-B49A-EA5A46EF0567}" type="presParOf" srcId="{91810479-A060-0E49-B98D-09B8CF64D8FD}" destId="{CF114629-7EA7-4375-8D4A-5C80FB82F6BD}" srcOrd="2" destOrd="0" presId="urn:microsoft.com/office/officeart/2005/8/layout/radial6"/>
    <dgm:cxn modelId="{0CB3AAD5-B005-4772-8776-0AB911B9467E}" type="presParOf" srcId="{91810479-A060-0E49-B98D-09B8CF64D8FD}" destId="{E36A9071-D701-49EE-AF8C-30568F79D335}" srcOrd="3" destOrd="0" presId="urn:microsoft.com/office/officeart/2005/8/layout/radial6"/>
    <dgm:cxn modelId="{2084BDBF-F100-4C7D-87A4-13583F707853}" type="presParOf" srcId="{91810479-A060-0E49-B98D-09B8CF64D8FD}" destId="{63E0B35A-EACB-1146-A16B-DBA5325C0FAB}" srcOrd="4" destOrd="0" presId="urn:microsoft.com/office/officeart/2005/8/layout/radial6"/>
    <dgm:cxn modelId="{FB3C79D8-3DE1-470B-AC19-D037554EBE13}" type="presParOf" srcId="{91810479-A060-0E49-B98D-09B8CF64D8FD}" destId="{C30798ED-D03F-2A49-89E3-40FE2CAA0E77}" srcOrd="5" destOrd="0" presId="urn:microsoft.com/office/officeart/2005/8/layout/radial6"/>
    <dgm:cxn modelId="{27D65DD6-3BDC-4A6D-AD35-B05197C78E02}" type="presParOf" srcId="{91810479-A060-0E49-B98D-09B8CF64D8FD}" destId="{17FA39B1-732D-AE42-AD88-4C006D5690B2}" srcOrd="6" destOrd="0" presId="urn:microsoft.com/office/officeart/2005/8/layout/radial6"/>
    <dgm:cxn modelId="{D9A047E1-4D66-4DA0-BEEA-DC201B6833AF}" type="presParOf" srcId="{91810479-A060-0E49-B98D-09B8CF64D8FD}" destId="{AA9166C7-D0BC-B140-BB8E-CD244CADE34F}" srcOrd="7" destOrd="0" presId="urn:microsoft.com/office/officeart/2005/8/layout/radial6"/>
    <dgm:cxn modelId="{6DC73CB8-9EC4-4C54-9650-8577DF2FBE99}" type="presParOf" srcId="{91810479-A060-0E49-B98D-09B8CF64D8FD}" destId="{835EDA02-FF5C-9944-AA46-7DD41D84DDB4}" srcOrd="8" destOrd="0" presId="urn:microsoft.com/office/officeart/2005/8/layout/radial6"/>
    <dgm:cxn modelId="{8128594A-F070-472D-A580-2DA9F29C1107}" type="presParOf" srcId="{91810479-A060-0E49-B98D-09B8CF64D8FD}" destId="{E0AC1410-1240-0C45-B088-C18AA445165B}" srcOrd="9" destOrd="0" presId="urn:microsoft.com/office/officeart/2005/8/layout/radial6"/>
    <dgm:cxn modelId="{E8D6A350-70A1-4A6C-8950-D60A47236B7B}" type="presParOf" srcId="{91810479-A060-0E49-B98D-09B8CF64D8FD}" destId="{CFFC50A2-1D2E-094B-8C73-A4D3A07BE9EA}" srcOrd="10" destOrd="0" presId="urn:microsoft.com/office/officeart/2005/8/layout/radial6"/>
    <dgm:cxn modelId="{B2FCE473-D4BE-412E-B61B-0E164BFC7E3E}" type="presParOf" srcId="{91810479-A060-0E49-B98D-09B8CF64D8FD}" destId="{12977FD5-4E7D-4A49-8178-DB90294B01A8}" srcOrd="11" destOrd="0" presId="urn:microsoft.com/office/officeart/2005/8/layout/radial6"/>
    <dgm:cxn modelId="{3F38B2C6-EE46-4B49-8156-5380BB2584A5}" type="presParOf" srcId="{91810479-A060-0E49-B98D-09B8CF64D8FD}" destId="{C7AF2EA7-0AA2-ED45-9A97-F786A458A7C8}" srcOrd="12" destOrd="0" presId="urn:microsoft.com/office/officeart/2005/8/layout/radial6"/>
    <dgm:cxn modelId="{B3E3B524-0FB5-489A-8A97-67D24EC71604}" type="presParOf" srcId="{91810479-A060-0E49-B98D-09B8CF64D8FD}" destId="{180A975F-8587-3648-B4B8-C9A669D247A8}" srcOrd="13" destOrd="0" presId="urn:microsoft.com/office/officeart/2005/8/layout/radial6"/>
    <dgm:cxn modelId="{1E3ED196-ADE6-41F5-86CC-498DEF64EB7B}" type="presParOf" srcId="{91810479-A060-0E49-B98D-09B8CF64D8FD}" destId="{D26F6B3B-7E67-CE40-8D2C-EAA1A176DE51}" srcOrd="14" destOrd="0" presId="urn:microsoft.com/office/officeart/2005/8/layout/radial6"/>
    <dgm:cxn modelId="{1177DE6D-C149-491F-A2B5-38F461C73A50}" type="presParOf" srcId="{91810479-A060-0E49-B98D-09B8CF64D8FD}" destId="{8646797D-617C-9443-A6DE-10A5CF3EB3BB}" srcOrd="15" destOrd="0" presId="urn:microsoft.com/office/officeart/2005/8/layout/radial6"/>
    <dgm:cxn modelId="{07D7CC92-BD0F-43FE-9B48-C0DD878FD455}" type="presParOf" srcId="{91810479-A060-0E49-B98D-09B8CF64D8FD}" destId="{2EE1F33B-4915-8E4E-BB2D-1C9EBC54092E}" srcOrd="16" destOrd="0" presId="urn:microsoft.com/office/officeart/2005/8/layout/radial6"/>
    <dgm:cxn modelId="{401D0580-A93E-4369-AADF-A5AE14FF773A}" type="presParOf" srcId="{91810479-A060-0E49-B98D-09B8CF64D8FD}" destId="{75172C38-20A5-5B4D-B887-C3E0E083565B}" srcOrd="17" destOrd="0" presId="urn:microsoft.com/office/officeart/2005/8/layout/radial6"/>
    <dgm:cxn modelId="{917F3CD3-2BFC-4798-AE38-8EBEDC3D818D}" type="presParOf" srcId="{91810479-A060-0E49-B98D-09B8CF64D8FD}" destId="{7291544B-DFE9-334A-9ADF-5C77AF386965}" srcOrd="18" destOrd="0" presId="urn:microsoft.com/office/officeart/2005/8/layout/radial6"/>
    <dgm:cxn modelId="{E23E54BD-7249-4E35-927E-3BAB9E9D8551}" type="presParOf" srcId="{91810479-A060-0E49-B98D-09B8CF64D8FD}" destId="{07DC85A1-0FDB-B14A-B5E1-B0BCDAAE9D3C}" srcOrd="19" destOrd="0" presId="urn:microsoft.com/office/officeart/2005/8/layout/radial6"/>
    <dgm:cxn modelId="{AD7ADC57-0040-4F4E-AF47-C5A9BAD97221}" type="presParOf" srcId="{91810479-A060-0E49-B98D-09B8CF64D8FD}" destId="{305E43B0-DCF7-0F4E-AD22-62A688A82392}" srcOrd="20" destOrd="0" presId="urn:microsoft.com/office/officeart/2005/8/layout/radial6"/>
    <dgm:cxn modelId="{0427DB41-4A46-48B1-A65E-0691D0986021}" type="presParOf" srcId="{91810479-A060-0E49-B98D-09B8CF64D8FD}" destId="{A458AC1C-F438-9B4E-8035-6038A76EA0A4}" srcOrd="21" destOrd="0" presId="urn:microsoft.com/office/officeart/2005/8/layout/radial6"/>
    <dgm:cxn modelId="{14C627DE-E7F2-4340-9467-0528F34BA23A}" type="presParOf" srcId="{91810479-A060-0E49-B98D-09B8CF64D8FD}" destId="{FD7E520E-94F0-6D4C-9EF1-8211C72591D4}" srcOrd="22" destOrd="0" presId="urn:microsoft.com/office/officeart/2005/8/layout/radial6"/>
    <dgm:cxn modelId="{F8FE3016-CD77-4C3F-9807-62C4314DA7F6}" type="presParOf" srcId="{91810479-A060-0E49-B98D-09B8CF64D8FD}" destId="{9BDBB97C-5F99-5041-98B2-CA8A03FDE01D}" srcOrd="23" destOrd="0" presId="urn:microsoft.com/office/officeart/2005/8/layout/radial6"/>
    <dgm:cxn modelId="{E002A17C-BD77-48C6-9E89-BFDFA7E00FFE}" type="presParOf" srcId="{91810479-A060-0E49-B98D-09B8CF64D8FD}" destId="{9A4C8579-E68A-F24F-BA13-554E54F30CB0}" srcOrd="24" destOrd="0" presId="urn:microsoft.com/office/officeart/2005/8/layout/radial6"/>
    <dgm:cxn modelId="{E9E9BCDA-2953-486D-BC88-4EB31608EF8A}" type="presParOf" srcId="{91810479-A060-0E49-B98D-09B8CF64D8FD}" destId="{BE244205-B821-0144-BEF7-01771F42CC50}" srcOrd="25" destOrd="0" presId="urn:microsoft.com/office/officeart/2005/8/layout/radial6"/>
    <dgm:cxn modelId="{8D511620-C944-4485-B4C7-B490CD834C6F}" type="presParOf" srcId="{91810479-A060-0E49-B98D-09B8CF64D8FD}" destId="{ADA69300-E040-C148-AE98-A4B11E9BABB0}" srcOrd="26" destOrd="0" presId="urn:microsoft.com/office/officeart/2005/8/layout/radial6"/>
    <dgm:cxn modelId="{7FDEBCE9-DC2E-4215-8BC0-B90B551332E5}" type="presParOf" srcId="{91810479-A060-0E49-B98D-09B8CF64D8FD}" destId="{0D016AE1-ECB9-174A-BA8E-6842DF49AB4E}" srcOrd="27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016AE1-ECB9-174A-BA8E-6842DF49AB4E}">
      <dsp:nvSpPr>
        <dsp:cNvPr id="0" name=""/>
        <dsp:cNvSpPr/>
      </dsp:nvSpPr>
      <dsp:spPr>
        <a:xfrm>
          <a:off x="1095789" y="648217"/>
          <a:ext cx="4083887" cy="4083887"/>
        </a:xfrm>
        <a:prstGeom prst="blockArc">
          <a:avLst>
            <a:gd name="adj1" fmla="val 14019431"/>
            <a:gd name="adj2" fmla="val 16215271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C8579-E68A-F24F-BA13-554E54F30CB0}">
      <dsp:nvSpPr>
        <dsp:cNvPr id="0" name=""/>
        <dsp:cNvSpPr/>
      </dsp:nvSpPr>
      <dsp:spPr>
        <a:xfrm>
          <a:off x="1358235" y="417421"/>
          <a:ext cx="4083887" cy="4083887"/>
        </a:xfrm>
        <a:prstGeom prst="blockArc">
          <a:avLst>
            <a:gd name="adj1" fmla="val 11281531"/>
            <a:gd name="adj2" fmla="val 13421152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8AC1C-F438-9B4E-8035-6038A76EA0A4}">
      <dsp:nvSpPr>
        <dsp:cNvPr id="0" name=""/>
        <dsp:cNvSpPr/>
      </dsp:nvSpPr>
      <dsp:spPr>
        <a:xfrm>
          <a:off x="1363592" y="376376"/>
          <a:ext cx="4083887" cy="4083887"/>
        </a:xfrm>
        <a:prstGeom prst="blockArc">
          <a:avLst>
            <a:gd name="adj1" fmla="val 9090418"/>
            <a:gd name="adj2" fmla="val 11210760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1544B-DFE9-334A-9ADF-5C77AF386965}">
      <dsp:nvSpPr>
        <dsp:cNvPr id="0" name=""/>
        <dsp:cNvSpPr/>
      </dsp:nvSpPr>
      <dsp:spPr>
        <a:xfrm>
          <a:off x="1301251" y="269504"/>
          <a:ext cx="4083887" cy="4083887"/>
        </a:xfrm>
        <a:prstGeom prst="blockArc">
          <a:avLst>
            <a:gd name="adj1" fmla="val 6718733"/>
            <a:gd name="adj2" fmla="val 8878852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6797D-617C-9443-A6DE-10A5CF3EB3BB}">
      <dsp:nvSpPr>
        <dsp:cNvPr id="0" name=""/>
        <dsp:cNvSpPr/>
      </dsp:nvSpPr>
      <dsp:spPr>
        <a:xfrm>
          <a:off x="1055353" y="188245"/>
          <a:ext cx="4083887" cy="4083887"/>
        </a:xfrm>
        <a:prstGeom prst="blockArc">
          <a:avLst>
            <a:gd name="adj1" fmla="val 4164654"/>
            <a:gd name="adj2" fmla="val 6275656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AF2EA7-0AA2-ED45-9A97-F786A458A7C8}">
      <dsp:nvSpPr>
        <dsp:cNvPr id="0" name=""/>
        <dsp:cNvSpPr/>
      </dsp:nvSpPr>
      <dsp:spPr>
        <a:xfrm>
          <a:off x="955970" y="228636"/>
          <a:ext cx="4083887" cy="4083887"/>
        </a:xfrm>
        <a:prstGeom prst="blockArc">
          <a:avLst>
            <a:gd name="adj1" fmla="val 1890753"/>
            <a:gd name="adj2" fmla="val 3981222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C1410-1240-0C45-B088-C18AA445165B}">
      <dsp:nvSpPr>
        <dsp:cNvPr id="0" name=""/>
        <dsp:cNvSpPr/>
      </dsp:nvSpPr>
      <dsp:spPr>
        <a:xfrm>
          <a:off x="832225" y="464143"/>
          <a:ext cx="4083887" cy="4083887"/>
        </a:xfrm>
        <a:prstGeom prst="blockArc">
          <a:avLst>
            <a:gd name="adj1" fmla="val 21047842"/>
            <a:gd name="adj2" fmla="val 1435576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A39B1-732D-AE42-AD88-4C006D5690B2}">
      <dsp:nvSpPr>
        <dsp:cNvPr id="0" name=""/>
        <dsp:cNvSpPr/>
      </dsp:nvSpPr>
      <dsp:spPr>
        <a:xfrm>
          <a:off x="899920" y="574214"/>
          <a:ext cx="4083887" cy="4083887"/>
        </a:xfrm>
        <a:prstGeom prst="blockArc">
          <a:avLst>
            <a:gd name="adj1" fmla="val 18908715"/>
            <a:gd name="adj2" fmla="val 20944500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A9071-D701-49EE-AF8C-30568F79D335}">
      <dsp:nvSpPr>
        <dsp:cNvPr id="0" name=""/>
        <dsp:cNvSpPr/>
      </dsp:nvSpPr>
      <dsp:spPr>
        <a:xfrm>
          <a:off x="973552" y="643954"/>
          <a:ext cx="4083887" cy="4083887"/>
        </a:xfrm>
        <a:prstGeom prst="blockArc">
          <a:avLst>
            <a:gd name="adj1" fmla="val 16424418"/>
            <a:gd name="adj2" fmla="val 18604832"/>
            <a:gd name="adj3" fmla="val 30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49B4E1-7889-B84D-BA9F-71777DBD1922}">
      <dsp:nvSpPr>
        <dsp:cNvPr id="0" name=""/>
        <dsp:cNvSpPr/>
      </dsp:nvSpPr>
      <dsp:spPr>
        <a:xfrm>
          <a:off x="788779" y="73049"/>
          <a:ext cx="4672945" cy="47688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i="0" kern="1200" dirty="0" smtClean="0">
            <a:latin typeface="Arial"/>
            <a:ea typeface="Geneva" pitchFamily="-111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i="0" kern="1200" dirty="0" smtClean="0">
            <a:latin typeface="Arial"/>
            <a:ea typeface="Geneva" pitchFamily="-111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i="0" kern="1200" dirty="0" smtClean="0">
            <a:latin typeface="Arial"/>
            <a:ea typeface="Geneva" pitchFamily="-111" charset="0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latin typeface="Arial"/>
              <a:ea typeface="Calibri" pitchFamily="34" charset="0"/>
              <a:cs typeface="Arial"/>
            </a:rPr>
            <a:t>1.397 Personas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latin typeface="Arial"/>
              <a:ea typeface="Calibri" pitchFamily="34" charset="0"/>
              <a:cs typeface="Arial"/>
            </a:rPr>
            <a:t>333 Doctores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latin typeface="Arial"/>
              <a:ea typeface="Calibri" pitchFamily="34" charset="0"/>
              <a:cs typeface="Arial"/>
            </a:rPr>
            <a:t>105,4 M€</a:t>
          </a:r>
          <a:endParaRPr lang="es-ES_tradnl" sz="1600" b="1" i="0" kern="1200" dirty="0">
            <a:latin typeface="Arial"/>
            <a:cs typeface="Arial"/>
          </a:endParaRPr>
        </a:p>
      </dsp:txBody>
      <dsp:txXfrm>
        <a:off x="788779" y="73049"/>
        <a:ext cx="4672945" cy="4768881"/>
      </dsp:txXfrm>
    </dsp:sp>
    <dsp:sp modelId="{9F3E61D7-6231-415A-939D-CED72009E2FF}">
      <dsp:nvSpPr>
        <dsp:cNvPr id="0" name=""/>
        <dsp:cNvSpPr/>
      </dsp:nvSpPr>
      <dsp:spPr>
        <a:xfrm>
          <a:off x="2623175" y="155951"/>
          <a:ext cx="1046978" cy="1046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i="0" kern="1200" dirty="0" smtClean="0">
              <a:latin typeface="Arial"/>
              <a:cs typeface="Arial"/>
            </a:rPr>
            <a:t/>
          </a:r>
          <a:br>
            <a:rPr lang="es-ES_tradnl" sz="1000" b="1" i="0" kern="1200" dirty="0" smtClean="0">
              <a:latin typeface="Arial"/>
              <a:cs typeface="Arial"/>
            </a:rPr>
          </a:br>
          <a:r>
            <a:rPr lang="es-ES_tradnl" sz="1000" b="1" i="0" kern="1200" dirty="0" smtClean="0">
              <a:latin typeface="Arial"/>
              <a:cs typeface="Arial"/>
            </a:rPr>
            <a:t/>
          </a:r>
          <a:br>
            <a:rPr lang="es-ES_tradnl" sz="1000" b="1" i="0" kern="1200" dirty="0" smtClean="0">
              <a:latin typeface="Arial"/>
              <a:cs typeface="Arial"/>
            </a:rPr>
          </a:br>
          <a:r>
            <a:rPr lang="es-ES_tradnl" sz="800" b="1" i="0" kern="1200" dirty="0" smtClean="0">
              <a:latin typeface="Arial"/>
              <a:cs typeface="Arial"/>
            </a:rPr>
            <a:t>89</a:t>
          </a:r>
          <a:r>
            <a:rPr lang="es-ES" sz="800" b="1" kern="1200" dirty="0" smtClean="0">
              <a:latin typeface="Arial"/>
              <a:cs typeface="Arial"/>
            </a:rPr>
            <a:t> Personas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Arial"/>
              <a:cs typeface="Arial"/>
            </a:rPr>
            <a:t>8 Doctores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Arial"/>
              <a:cs typeface="Arial"/>
            </a:rPr>
            <a:t>9,9 M€</a:t>
          </a:r>
          <a:endParaRPr lang="es-ES_tradnl" sz="800" b="1" i="0" kern="1200" dirty="0">
            <a:latin typeface="Arial"/>
            <a:cs typeface="Arial"/>
          </a:endParaRPr>
        </a:p>
      </dsp:txBody>
      <dsp:txXfrm>
        <a:off x="2623175" y="155951"/>
        <a:ext cx="1046978" cy="1046978"/>
      </dsp:txXfrm>
    </dsp:sp>
    <dsp:sp modelId="{63E0B35A-EACB-1146-A16B-DBA5325C0FAB}">
      <dsp:nvSpPr>
        <dsp:cNvPr id="0" name=""/>
        <dsp:cNvSpPr/>
      </dsp:nvSpPr>
      <dsp:spPr>
        <a:xfrm>
          <a:off x="3793488" y="630748"/>
          <a:ext cx="1033301" cy="10333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i="0" kern="1200" dirty="0" smtClean="0">
            <a:latin typeface="Arial"/>
            <a:cs typeface="Arial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b="1" i="0" kern="1200" dirty="0" smtClean="0">
            <a:latin typeface="Arial"/>
            <a:cs typeface="Arial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283 Personas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112 Doctores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15,3 M€</a:t>
          </a:r>
          <a:endParaRPr lang="es-ES_tradnl" sz="800" b="1" i="0" kern="1200" dirty="0">
            <a:latin typeface="Arial"/>
            <a:cs typeface="Arial"/>
          </a:endParaRPr>
        </a:p>
      </dsp:txBody>
      <dsp:txXfrm>
        <a:off x="3793488" y="630748"/>
        <a:ext cx="1033301" cy="1033301"/>
      </dsp:txXfrm>
    </dsp:sp>
    <dsp:sp modelId="{AA9166C7-D0BC-B140-BB8E-CD244CADE34F}">
      <dsp:nvSpPr>
        <dsp:cNvPr id="0" name=""/>
        <dsp:cNvSpPr/>
      </dsp:nvSpPr>
      <dsp:spPr>
        <a:xfrm>
          <a:off x="4375263" y="1700749"/>
          <a:ext cx="967532" cy="9675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126 Personas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50 Doctores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10,2 M€</a:t>
          </a:r>
          <a:endParaRPr lang="es-ES_tradnl" sz="800" b="1" i="0" kern="1200" dirty="0">
            <a:latin typeface="Arial"/>
            <a:cs typeface="Arial"/>
          </a:endParaRPr>
        </a:p>
      </dsp:txBody>
      <dsp:txXfrm>
        <a:off x="4375263" y="1700749"/>
        <a:ext cx="967532" cy="967532"/>
      </dsp:txXfrm>
    </dsp:sp>
    <dsp:sp modelId="{CFFC50A2-1D2E-094B-8C73-A4D3A07BE9EA}">
      <dsp:nvSpPr>
        <dsp:cNvPr id="0" name=""/>
        <dsp:cNvSpPr/>
      </dsp:nvSpPr>
      <dsp:spPr>
        <a:xfrm>
          <a:off x="4228187" y="2837629"/>
          <a:ext cx="967870" cy="9678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127 Personas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19 Doctores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9,4 M€</a:t>
          </a:r>
          <a:endParaRPr lang="es-ES_tradnl" sz="800" b="1" i="0" kern="1200" dirty="0">
            <a:latin typeface="Arial"/>
            <a:cs typeface="Arial"/>
          </a:endParaRPr>
        </a:p>
      </dsp:txBody>
      <dsp:txXfrm>
        <a:off x="4228187" y="2837629"/>
        <a:ext cx="967870" cy="967870"/>
      </dsp:txXfrm>
    </dsp:sp>
    <dsp:sp modelId="{180A975F-8587-3648-B4B8-C9A669D247A8}">
      <dsp:nvSpPr>
        <dsp:cNvPr id="0" name=""/>
        <dsp:cNvSpPr/>
      </dsp:nvSpPr>
      <dsp:spPr>
        <a:xfrm>
          <a:off x="3305293" y="3613389"/>
          <a:ext cx="998215" cy="9982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99 Personas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23 Doctores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8,1 M€</a:t>
          </a:r>
          <a:endParaRPr lang="es-ES_tradnl" sz="800" b="1" i="0" kern="1200" dirty="0">
            <a:latin typeface="Arial"/>
            <a:cs typeface="Arial"/>
          </a:endParaRPr>
        </a:p>
      </dsp:txBody>
      <dsp:txXfrm>
        <a:off x="3305293" y="3613389"/>
        <a:ext cx="998215" cy="998215"/>
      </dsp:txXfrm>
    </dsp:sp>
    <dsp:sp modelId="{2EE1F33B-4915-8E4E-BB2D-1C9EBC54092E}">
      <dsp:nvSpPr>
        <dsp:cNvPr id="0" name=""/>
        <dsp:cNvSpPr/>
      </dsp:nvSpPr>
      <dsp:spPr>
        <a:xfrm>
          <a:off x="2088166" y="3673572"/>
          <a:ext cx="1004958" cy="1004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264 Personas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53 Doctores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20,5 M€</a:t>
          </a:r>
          <a:endParaRPr lang="es-ES_tradnl" sz="800" b="1" i="0" kern="1200" dirty="0">
            <a:latin typeface="Arial"/>
            <a:cs typeface="Arial"/>
          </a:endParaRPr>
        </a:p>
      </dsp:txBody>
      <dsp:txXfrm>
        <a:off x="2088166" y="3673572"/>
        <a:ext cx="1004958" cy="1004958"/>
      </dsp:txXfrm>
    </dsp:sp>
    <dsp:sp modelId="{07DC85A1-0FDB-B14A-B5E1-B0BCDAAE9D3C}">
      <dsp:nvSpPr>
        <dsp:cNvPr id="0" name=""/>
        <dsp:cNvSpPr/>
      </dsp:nvSpPr>
      <dsp:spPr>
        <a:xfrm>
          <a:off x="1125171" y="2864372"/>
          <a:ext cx="1026350" cy="1026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42 Personas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8 Doctores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3,2 M€</a:t>
          </a:r>
          <a:endParaRPr lang="es-ES_tradnl" sz="800" b="1" i="0" kern="1200" dirty="0">
            <a:latin typeface="Arial"/>
            <a:cs typeface="Arial"/>
          </a:endParaRPr>
        </a:p>
      </dsp:txBody>
      <dsp:txXfrm>
        <a:off x="1125171" y="2864372"/>
        <a:ext cx="1026350" cy="1026350"/>
      </dsp:txXfrm>
    </dsp:sp>
    <dsp:sp modelId="{FD7E520E-94F0-6D4C-9EF1-8211C72591D4}">
      <dsp:nvSpPr>
        <dsp:cNvPr id="0" name=""/>
        <dsp:cNvSpPr/>
      </dsp:nvSpPr>
      <dsp:spPr>
        <a:xfrm>
          <a:off x="897820" y="1667326"/>
          <a:ext cx="1022623" cy="1022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solidFill>
                <a:srgbClr val="EC4050"/>
              </a:solidFill>
              <a:latin typeface="Arial"/>
              <a:cs typeface="Arial"/>
            </a:rPr>
            <a:t>257 Personas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solidFill>
                <a:srgbClr val="EC4050"/>
              </a:solidFill>
              <a:latin typeface="Arial"/>
              <a:cs typeface="Arial"/>
            </a:rPr>
            <a:t>32 Doctores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solidFill>
                <a:srgbClr val="EC4050"/>
              </a:solidFill>
              <a:latin typeface="Arial"/>
              <a:cs typeface="Arial"/>
            </a:rPr>
            <a:t>20,7 M€</a:t>
          </a:r>
          <a:endParaRPr lang="es-ES_tradnl" sz="800" b="1" i="0" kern="1200" dirty="0">
            <a:solidFill>
              <a:srgbClr val="EC4050"/>
            </a:solidFill>
            <a:latin typeface="Arial"/>
            <a:cs typeface="Arial"/>
          </a:endParaRPr>
        </a:p>
      </dsp:txBody>
      <dsp:txXfrm>
        <a:off x="897820" y="1667326"/>
        <a:ext cx="1022623" cy="1022623"/>
      </dsp:txXfrm>
    </dsp:sp>
    <dsp:sp modelId="{BE244205-B821-0144-BEF7-01771F42CC50}">
      <dsp:nvSpPr>
        <dsp:cNvPr id="0" name=""/>
        <dsp:cNvSpPr/>
      </dsp:nvSpPr>
      <dsp:spPr>
        <a:xfrm>
          <a:off x="1426110" y="550512"/>
          <a:ext cx="1040053" cy="10400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i="0" kern="1200" dirty="0" smtClean="0">
            <a:latin typeface="Arial"/>
            <a:cs typeface="Arial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104 Personas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28 Doctores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kern="1200" dirty="0" smtClean="0">
              <a:latin typeface="Arial"/>
              <a:cs typeface="Arial"/>
            </a:rPr>
            <a:t>7,6 M€</a:t>
          </a:r>
          <a:endParaRPr lang="es-ES_tradnl" sz="800" b="1" i="0" kern="1200" dirty="0">
            <a:latin typeface="Arial"/>
            <a:cs typeface="Arial"/>
          </a:endParaRPr>
        </a:p>
      </dsp:txBody>
      <dsp:txXfrm>
        <a:off x="1426110" y="550512"/>
        <a:ext cx="1040053" cy="1040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37D55-3704-4786-9991-ACE9023EC15A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8858D-C611-4819-BD31-933965425A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 descr="Bo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733509" cy="4227935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4302036"/>
            <a:ext cx="7772400" cy="221694"/>
          </a:xfrm>
        </p:spPr>
        <p:txBody>
          <a:bodyPr>
            <a:noAutofit/>
          </a:bodyPr>
          <a:lstStyle>
            <a:lvl1pPr algn="r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08741" y="4573512"/>
            <a:ext cx="7786742" cy="26430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63408" y="4890194"/>
            <a:ext cx="2133600" cy="273844"/>
          </a:xfrm>
        </p:spPr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0408" y="4890194"/>
            <a:ext cx="2895600" cy="273844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59408" y="4890194"/>
            <a:ext cx="2133600" cy="273844"/>
          </a:xfrm>
        </p:spPr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4" name="13 Imagen" descr="IK4-TEKNIKER-Logo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68144" y="2561656"/>
            <a:ext cx="2952328" cy="644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0"/>
            <a:ext cx="3635896" cy="6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798794" y="160718"/>
            <a:ext cx="6130925" cy="857250"/>
          </a:xfrm>
        </p:spPr>
        <p:txBody>
          <a:bodyPr/>
          <a:lstStyle>
            <a:lvl1pPr algn="r">
              <a:defRPr>
                <a:solidFill>
                  <a:srgbClr val="48C3E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EF8D-3080-4DC4-9A2C-75FC7EA3CE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9" name="8 Imagen" descr="Ik4_gener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87475"/>
            <a:ext cx="1224136" cy="575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2393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defRPr/>
            </a:lvl1pPr>
            <a:lvl2pPr marL="690563" indent="-233363">
              <a:defRPr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297681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85167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7184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4053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37184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4053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1" y="846210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843558"/>
            <a:ext cx="5111750" cy="3751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717749"/>
            <a:ext cx="3008313" cy="2942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20417" y="428610"/>
            <a:ext cx="6227646" cy="267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0715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FA38-6421-4755-8AFD-8B1D8EC5AA8F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F2E1-68D2-44BA-B632-37242B9A63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4982782"/>
            <a:ext cx="9144000" cy="160718"/>
          </a:xfrm>
          <a:prstGeom prst="rect">
            <a:avLst/>
          </a:prstGeom>
          <a:solidFill>
            <a:srgbClr val="48C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 userDrawn="1"/>
        </p:nvSpPr>
        <p:spPr>
          <a:xfrm rot="16200000">
            <a:off x="-753800" y="3981318"/>
            <a:ext cx="1738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© 2013 </a:t>
            </a:r>
            <a:r>
              <a:rPr lang="es-ES_tradnl" sz="8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IK4-TEKNIKER</a:t>
            </a:r>
            <a:endParaRPr lang="es-ES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1" name="10 Imagen" descr="IK4-TEKNIKER-LogoS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51519" y="195486"/>
            <a:ext cx="2131265" cy="465200"/>
          </a:xfrm>
          <a:prstGeom prst="rect">
            <a:avLst/>
          </a:prstGeom>
        </p:spPr>
      </p:pic>
      <p:cxnSp>
        <p:nvCxnSpPr>
          <p:cNvPr id="12" name="11 Conector recto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r" defTabSz="914400" rtl="0" eaLnBrk="1" latinLnBrk="0" hangingPunct="1">
        <a:spcBef>
          <a:spcPct val="0"/>
        </a:spcBef>
        <a:buNone/>
        <a:defRPr sz="1400" kern="1200">
          <a:solidFill>
            <a:srgbClr val="48C3E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500"/>
        </a:spcBef>
        <a:spcAft>
          <a:spcPts val="500"/>
        </a:spcAft>
        <a:buClr>
          <a:srgbClr val="48C3E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500"/>
        </a:spcBef>
        <a:spcAft>
          <a:spcPts val="500"/>
        </a:spcAft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500"/>
        </a:spcBef>
        <a:spcAft>
          <a:spcPts val="500"/>
        </a:spcAft>
        <a:buClr>
          <a:schemeClr val="bg1">
            <a:lumMod val="6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500"/>
        </a:spcBef>
        <a:spcAft>
          <a:spcPts val="500"/>
        </a:spcAft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500"/>
        </a:spcBef>
        <a:spcAft>
          <a:spcPts val="500"/>
        </a:spcAft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4302036"/>
            <a:ext cx="7772400" cy="221694"/>
          </a:xfrm>
        </p:spPr>
        <p:txBody>
          <a:bodyPr/>
          <a:lstStyle/>
          <a:p>
            <a:r>
              <a:rPr lang="es-ES_tradnl" dirty="0" smtClean="0"/>
              <a:t>PRESENTACIÓN GENERAL 2013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4573512"/>
            <a:ext cx="7786742" cy="264309"/>
          </a:xfrm>
        </p:spPr>
        <p:txBody>
          <a:bodyPr>
            <a:normAutofit fontScale="850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IK4-TEKNIKER EN CIFRAS</a:t>
            </a:r>
            <a:endParaRPr lang="es-ES" dirty="0"/>
          </a:p>
        </p:txBody>
      </p:sp>
      <p:graphicFrame>
        <p:nvGraphicFramePr>
          <p:cNvPr id="4" name="Group 86"/>
          <p:cNvGraphicFramePr>
            <a:graphicFrameLocks/>
          </p:cNvGraphicFramePr>
          <p:nvPr/>
        </p:nvGraphicFramePr>
        <p:xfrm>
          <a:off x="683568" y="2283718"/>
          <a:ext cx="7704856" cy="24260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49939"/>
                <a:gridCol w="1563304"/>
                <a:gridCol w="1339975"/>
                <a:gridCol w="1451638"/>
              </a:tblGrid>
              <a:tr h="2635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PG 2013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BC8"/>
                    </a:solidFill>
                  </a:tcPr>
                </a:tc>
              </a:tr>
              <a:tr h="2635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Ingresos totales (€)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b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  20.812.076 </a:t>
                      </a:r>
                    </a:p>
                  </a:txBody>
                  <a:tcPr marL="36000" marR="36000" marT="27432" marB="27432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21.836.652</a:t>
                      </a:r>
                    </a:p>
                  </a:txBody>
                  <a:tcPr marL="36000" marR="36000" marT="27432" marB="27432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21.827.037</a:t>
                      </a:r>
                    </a:p>
                  </a:txBody>
                  <a:tcPr marL="36000" marR="36000" marT="27432" marB="27432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Personal (Contratados + Becarios)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 + 3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257 + 3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7 + 3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Patentes solicitadas en el año</a:t>
                      </a:r>
                      <a:endParaRPr kumimoji="0" lang="es-ES" sz="9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s-ES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36195" marT="27305" marB="2730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s-ES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36195" marT="27305" marB="2730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s-ES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36195" marT="27305" marB="2730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Patentes solicitadas </a:t>
                      </a:r>
                      <a:r>
                        <a:rPr kumimoji="0" lang="es-ES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(first filing)</a:t>
                      </a: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Patentes explotadas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NEBTs</a:t>
                      </a: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creadas en el año</a:t>
                      </a: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Empresas Participadas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10*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Publicaciones científicas</a:t>
                      </a: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Congresos internacionales organizados</a:t>
                      </a:r>
                    </a:p>
                  </a:txBody>
                  <a:tcPr marL="36000" marR="36000" marT="27432" marB="2743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27432" marB="2743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6000" marR="36000" marT="27432" marB="2743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36000" marR="36000" marT="27432" marB="2743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8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Doctores </a:t>
                      </a: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 (10’8%)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(13’6%)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(14’7%)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4708643"/>
            <a:ext cx="48965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noProof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Integración de Datalogger  en Microelectrónica Maser</a:t>
            </a:r>
          </a:p>
        </p:txBody>
      </p:sp>
      <p:pic>
        <p:nvPicPr>
          <p:cNvPr id="6" name="5 Imagen" descr="ImgGra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1550"/>
            <a:ext cx="9144000" cy="1175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0" y="3723878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I+D+i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771550"/>
            <a:ext cx="9144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 descr="LogoIK4-TEKNIKER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17276"/>
            <a:ext cx="2311802" cy="60748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4329114"/>
            <a:ext cx="9144000" cy="6909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5629275" y="2035011"/>
            <a:ext cx="1624162" cy="7328"/>
          </a:xfrm>
          <a:prstGeom prst="straightConnector1">
            <a:avLst/>
          </a:prstGeom>
          <a:ln w="19050">
            <a:solidFill>
              <a:srgbClr val="4AD7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1284222" y="2035011"/>
            <a:ext cx="1535833" cy="7328"/>
          </a:xfrm>
          <a:prstGeom prst="straightConnector1">
            <a:avLst/>
          </a:prstGeom>
          <a:ln w="19050">
            <a:solidFill>
              <a:srgbClr val="4AD7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642045" y="1845990"/>
            <a:ext cx="504056" cy="378042"/>
          </a:xfrm>
          <a:prstGeom prst="roundRect">
            <a:avLst>
              <a:gd name="adj" fmla="val 50000"/>
            </a:avLst>
          </a:prstGeom>
          <a:solidFill>
            <a:srgbClr val="48C3E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€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080023" y="1845990"/>
            <a:ext cx="2376264" cy="377325"/>
          </a:xfrm>
          <a:prstGeom prst="roundRect">
            <a:avLst>
              <a:gd name="adj" fmla="val 50000"/>
            </a:avLst>
          </a:prstGeom>
          <a:solidFill>
            <a:srgbClr val="48C3E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87750" y="977845"/>
            <a:ext cx="5080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5400" b="1" dirty="0" smtClean="0">
                <a:solidFill>
                  <a:srgbClr val="48C3E0"/>
                </a:solidFill>
                <a:latin typeface="Arial" pitchFamily="34" charset="0"/>
                <a:cs typeface="Arial" pitchFamily="34" charset="0"/>
              </a:rPr>
              <a:t>INNOVACIÓN</a:t>
            </a:r>
            <a:endParaRPr lang="es-ES" sz="5400" b="1" dirty="0">
              <a:solidFill>
                <a:srgbClr val="48C3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440860" y="771550"/>
            <a:ext cx="14029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 smtClean="0">
                <a:solidFill>
                  <a:srgbClr val="48C3E0"/>
                </a:solidFill>
                <a:latin typeface="Arial" pitchFamily="34" charset="0"/>
                <a:cs typeface="Arial" pitchFamily="34" charset="0"/>
              </a:rPr>
              <a:t>I+D</a:t>
            </a:r>
            <a:endParaRPr lang="es-ES" sz="6000" dirty="0">
              <a:solidFill>
                <a:srgbClr val="48C3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52614" y="18584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CONOCIMIENTO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0" y="4337050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7439509" y="1642290"/>
            <a:ext cx="1047258" cy="785444"/>
          </a:xfrm>
          <a:prstGeom prst="roundRect">
            <a:avLst>
              <a:gd name="adj" fmla="val 50000"/>
            </a:avLst>
          </a:prstGeom>
          <a:solidFill>
            <a:srgbClr val="48C3E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atin typeface="Arial" pitchFamily="34" charset="0"/>
                <a:cs typeface="Arial" pitchFamily="34" charset="0"/>
              </a:rPr>
              <a:t>€</a:t>
            </a:r>
            <a:endParaRPr lang="es-E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0" y="4472452"/>
            <a:ext cx="9144000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Rol que juega IK4-TEKNIKER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43 Grupo"/>
          <p:cNvGrpSpPr/>
          <p:nvPr/>
        </p:nvGrpSpPr>
        <p:grpSpPr>
          <a:xfrm>
            <a:off x="611560" y="3232434"/>
            <a:ext cx="3495676" cy="428624"/>
            <a:chOff x="854439" y="4239300"/>
            <a:chExt cx="2779450" cy="504056"/>
          </a:xfrm>
          <a:solidFill>
            <a:srgbClr val="EC4050"/>
          </a:solidFill>
        </p:grpSpPr>
        <p:sp>
          <p:nvSpPr>
            <p:cNvPr id="21" name="20 Rectángulo redondeado"/>
            <p:cNvSpPr/>
            <p:nvPr/>
          </p:nvSpPr>
          <p:spPr>
            <a:xfrm>
              <a:off x="854439" y="4239300"/>
              <a:ext cx="2779450" cy="50405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146929" y="4267324"/>
              <a:ext cx="2338574" cy="47052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wrap="square" rtlCol="0">
              <a:spAutoFit/>
            </a:bodyPr>
            <a:lstStyle/>
            <a:p>
              <a:r>
                <a:rPr lang="es-ES_tradnl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ESPECIALIZACIÓN</a:t>
              </a:r>
              <a:endPara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44 Grupo"/>
          <p:cNvGrpSpPr/>
          <p:nvPr/>
        </p:nvGrpSpPr>
        <p:grpSpPr>
          <a:xfrm>
            <a:off x="3779912" y="3733066"/>
            <a:ext cx="2911150" cy="457200"/>
            <a:chOff x="4123245" y="4466651"/>
            <a:chExt cx="2547378" cy="504056"/>
          </a:xfrm>
          <a:solidFill>
            <a:srgbClr val="EC4050"/>
          </a:solidFill>
        </p:grpSpPr>
        <p:sp>
          <p:nvSpPr>
            <p:cNvPr id="24" name="23 Rectángulo redondeado"/>
            <p:cNvSpPr/>
            <p:nvPr/>
          </p:nvSpPr>
          <p:spPr>
            <a:xfrm>
              <a:off x="4123245" y="4466651"/>
              <a:ext cx="2547378" cy="50405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350604" y="4504529"/>
              <a:ext cx="2163519" cy="4071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TRANSFERENCIA</a:t>
              </a:r>
              <a:endPara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6372200" y="2635146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EMPRESA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flipH="1">
            <a:off x="3707904" y="2868970"/>
            <a:ext cx="2556419" cy="0"/>
          </a:xfrm>
          <a:prstGeom prst="straightConnector1">
            <a:avLst/>
          </a:prstGeom>
          <a:ln w="19050">
            <a:solidFill>
              <a:srgbClr val="EC4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/>
      <p:bldP spid="13" grpId="0"/>
      <p:bldP spid="14" grpId="0"/>
      <p:bldP spid="14" grpId="1"/>
      <p:bldP spid="17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19561" y="424182"/>
            <a:ext cx="5024414" cy="267893"/>
          </a:xfrm>
        </p:spPr>
        <p:txBody>
          <a:bodyPr>
            <a:noAutofit/>
          </a:bodyPr>
          <a:lstStyle/>
          <a:p>
            <a:pPr algn="r"/>
            <a:r>
              <a:rPr lang="es-ES_tradnl" dirty="0" smtClean="0"/>
              <a:t>PROCESOS Y MEDIOS PRODUCTIVOS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525" y="2636491"/>
            <a:ext cx="8315325" cy="231152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Procesos de fabricación convencionales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(fresado, torneado…) y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convencionales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(láser , ultrasonidos, PECM…).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escala macro, micro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(micro fresado, micro EDM, torneado herramienta de diamante) y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nano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(pico y </a:t>
            </a:r>
            <a:r>
              <a:rPr lang="es-E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femto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láser, tecnologías de sala blanca, NIL).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Mecatrónica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ingeniería de precisión. 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Diseño y fabricación de máquinas y equipos especiales (máquina-herramienta, PVD, equipamiento científico, reactores químicos).  Desde el diseño conceptual hasta entrega llave en mano.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Gestión de la producción  industrial  e innovación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(modelos productivos, lean manufacturing, inteligencia competitiva e innovación).</a:t>
            </a:r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3 Imagen" descr="Img-Area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8402"/>
            <a:ext cx="9144000" cy="18039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" h="12700"/>
          </a:sp3d>
        </p:spPr>
      </p:pic>
      <p:grpSp>
        <p:nvGrpSpPr>
          <p:cNvPr id="11" name="10 Grupo"/>
          <p:cNvGrpSpPr/>
          <p:nvPr/>
        </p:nvGrpSpPr>
        <p:grpSpPr>
          <a:xfrm>
            <a:off x="7643834" y="4786328"/>
            <a:ext cx="1409469" cy="268082"/>
            <a:chOff x="7572396" y="4803998"/>
            <a:chExt cx="1409469" cy="268082"/>
          </a:xfrm>
        </p:grpSpPr>
        <p:sp>
          <p:nvSpPr>
            <p:cNvPr id="8" name="7 Rectángulo redondeado"/>
            <p:cNvSpPr/>
            <p:nvPr/>
          </p:nvSpPr>
          <p:spPr>
            <a:xfrm>
              <a:off x="7572396" y="4803998"/>
              <a:ext cx="1357322" cy="268082"/>
            </a:xfrm>
            <a:prstGeom prst="roundRect">
              <a:avLst>
                <a:gd name="adj" fmla="val 50000"/>
              </a:avLst>
            </a:prstGeom>
            <a:solidFill>
              <a:srgbClr val="ED495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88385" y="4803998"/>
              <a:ext cx="1393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ESPECIALIZACIÓN</a:t>
              </a:r>
              <a:endPara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71475" y="2857502"/>
            <a:ext cx="8353426" cy="170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lvl="0" indent="-233363">
              <a:spcBef>
                <a:spcPts val="300"/>
              </a:spcBef>
              <a:spcAft>
                <a:spcPts val="300"/>
              </a:spcAft>
              <a:buClr>
                <a:srgbClr val="48C3E0"/>
              </a:buClr>
              <a:buFont typeface="Arial" pitchFamily="34" charset="0"/>
              <a:buChar char="•"/>
              <a:defRPr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Tratamientos y procesos físicos y químicos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para modificar la estructura y composición de la superficie de los materiales (NIL, PEO, SOL-GEL, PVD, </a:t>
            </a:r>
            <a:r>
              <a:rPr lang="es-E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Texturización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láser…) con el fin de obtener nuevas funcionalidades, nueva apariencia o mejorar sus propiedades.</a:t>
            </a:r>
          </a:p>
          <a:p>
            <a:pPr marL="233363" indent="-233363">
              <a:spcBef>
                <a:spcPts val="300"/>
              </a:spcBef>
              <a:spcAft>
                <a:spcPts val="300"/>
              </a:spcAft>
              <a:buClr>
                <a:srgbClr val="48C3E0"/>
              </a:buClr>
              <a:buFont typeface="Arial" pitchFamily="34" charset="0"/>
              <a:buChar char="•"/>
              <a:defRPr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Materiales y superficies para la energía: </a:t>
            </a:r>
            <a:r>
              <a:rPr lang="es-E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PECMs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HTF, Sales fundidas, capas </a:t>
            </a:r>
            <a:r>
              <a:rPr lang="es-E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absortivas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233363" lvl="0" indent="-233363">
              <a:spcBef>
                <a:spcPts val="300"/>
              </a:spcBef>
              <a:spcAft>
                <a:spcPts val="300"/>
              </a:spcAft>
              <a:buClr>
                <a:srgbClr val="48C3E0"/>
              </a:buClr>
              <a:buFont typeface="Arial" pitchFamily="34" charset="0"/>
              <a:buChar char="•"/>
              <a:defRPr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Sistemas tribológicos,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diseño, caracterización y optimización de los mismos.</a:t>
            </a:r>
          </a:p>
          <a:p>
            <a:pPr marL="233363" lvl="0" indent="-233363">
              <a:spcBef>
                <a:spcPts val="300"/>
              </a:spcBef>
              <a:spcAft>
                <a:spcPts val="300"/>
              </a:spcAft>
              <a:buClr>
                <a:srgbClr val="48C3E0"/>
              </a:buClr>
              <a:buFont typeface="Arial" pitchFamily="34" charset="0"/>
              <a:buChar char="•"/>
              <a:defRPr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Control en uso de fluidos industriales.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50631" y="424182"/>
            <a:ext cx="5400684" cy="267893"/>
          </a:xfrm>
        </p:spPr>
        <p:txBody>
          <a:bodyPr>
            <a:noAutofit/>
          </a:bodyPr>
          <a:lstStyle/>
          <a:p>
            <a:pPr algn="r"/>
            <a:r>
              <a:rPr lang="es-ES_tradnl" dirty="0" smtClean="0"/>
              <a:t>INGENIERÍA DE SUPERFICIES</a:t>
            </a:r>
            <a:endParaRPr lang="es-ES" dirty="0"/>
          </a:p>
        </p:txBody>
      </p:sp>
      <p:pic>
        <p:nvPicPr>
          <p:cNvPr id="4" name="3 Imagen" descr="Img-Area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8402"/>
            <a:ext cx="9144000" cy="1803918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7643834" y="4786328"/>
            <a:ext cx="1409469" cy="268082"/>
            <a:chOff x="7572396" y="4803998"/>
            <a:chExt cx="1409469" cy="268082"/>
          </a:xfrm>
        </p:grpSpPr>
        <p:sp>
          <p:nvSpPr>
            <p:cNvPr id="11" name="10 Rectángulo redondeado"/>
            <p:cNvSpPr/>
            <p:nvPr/>
          </p:nvSpPr>
          <p:spPr>
            <a:xfrm>
              <a:off x="7572396" y="4803998"/>
              <a:ext cx="1357322" cy="268082"/>
            </a:xfrm>
            <a:prstGeom prst="roundRect">
              <a:avLst>
                <a:gd name="adj" fmla="val 50000"/>
              </a:avLst>
            </a:prstGeom>
            <a:solidFill>
              <a:srgbClr val="ED495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588385" y="4803998"/>
              <a:ext cx="1393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ESPECIALIZACIÓN</a:t>
              </a:r>
              <a:endPara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2828" y="272996"/>
            <a:ext cx="6469733" cy="382178"/>
          </a:xfrm>
        </p:spPr>
        <p:txBody>
          <a:bodyPr>
            <a:noAutofit/>
          </a:bodyPr>
          <a:lstStyle/>
          <a:p>
            <a:pPr algn="r"/>
            <a:r>
              <a:rPr lang="es-ES_tradnl" dirty="0" smtClean="0"/>
              <a:t>SISTEMAS DE LA INFORMACIÓN, </a:t>
            </a:r>
            <a:br>
              <a:rPr lang="es-ES_tradnl" dirty="0" smtClean="0"/>
            </a:br>
            <a:r>
              <a:rPr lang="es-ES_tradnl" dirty="0" smtClean="0"/>
              <a:t>ELECTRÓNICA, CONTROL Y AUTOMATIZACIÓN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2786064"/>
            <a:ext cx="8420100" cy="1945926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Regulación y control de sistemas </a:t>
            </a:r>
            <a:r>
              <a:rPr lang="es-E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(MH, plantas químicas, eólica, actuadores, convertidores).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Automatización de procesos y medios.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Levitación magnética.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Electrónica </a:t>
            </a:r>
            <a:r>
              <a:rPr lang="es-E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(comunicaciones inalámbricas, dispositivos plug and play, power harvesting).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 de la información </a:t>
            </a:r>
            <a:r>
              <a:rPr lang="es-E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(data mining, health monitoring, diagnóstico y predicción, semántica).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400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 cognitivos </a:t>
            </a:r>
            <a:r>
              <a:rPr lang="es-E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(visión 2D y 3D, tratamiento de imagen, localización y navegación, interacción persona/máquina).</a:t>
            </a:r>
          </a:p>
        </p:txBody>
      </p:sp>
      <p:pic>
        <p:nvPicPr>
          <p:cNvPr id="4" name="3 Imagen" descr="Img-Areas03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8402"/>
            <a:ext cx="9144000" cy="1803918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7643834" y="4786328"/>
            <a:ext cx="1409469" cy="268082"/>
            <a:chOff x="7572396" y="4803998"/>
            <a:chExt cx="1409469" cy="268082"/>
          </a:xfrm>
        </p:grpSpPr>
        <p:sp>
          <p:nvSpPr>
            <p:cNvPr id="9" name="8 Rectángulo redondeado"/>
            <p:cNvSpPr/>
            <p:nvPr/>
          </p:nvSpPr>
          <p:spPr>
            <a:xfrm>
              <a:off x="7572396" y="4803998"/>
              <a:ext cx="1357322" cy="268082"/>
            </a:xfrm>
            <a:prstGeom prst="roundRect">
              <a:avLst>
                <a:gd name="adj" fmla="val 50000"/>
              </a:avLst>
            </a:prstGeom>
            <a:solidFill>
              <a:srgbClr val="ED495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588385" y="4803998"/>
              <a:ext cx="1393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ESPECIALIZACIÓN</a:t>
              </a:r>
              <a:endPara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97969" y="429272"/>
            <a:ext cx="5033939" cy="267893"/>
          </a:xfrm>
        </p:spPr>
        <p:txBody>
          <a:bodyPr>
            <a:noAutofit/>
          </a:bodyPr>
          <a:lstStyle/>
          <a:p>
            <a:pPr algn="r"/>
            <a:r>
              <a:rPr lang="es-ES_tradnl" dirty="0" smtClean="0"/>
              <a:t>SISTEMAS HETEROGÉNEOS INTEGRADOS</a:t>
            </a:r>
            <a:endParaRPr lang="es-ES" dirty="0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611560" y="3000378"/>
            <a:ext cx="7920880" cy="163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lvl="0" indent="-2333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C3E0"/>
              </a:buClr>
              <a:buFont typeface="Arial" pitchFamily="34" charset="0"/>
              <a:buChar char="•"/>
              <a:defRPr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 la idea innovadora al producto de alto valor añadido.</a:t>
            </a:r>
          </a:p>
          <a:p>
            <a:pPr marL="233363" lvl="0" indent="-2333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C3E0"/>
              </a:buClr>
              <a:buFont typeface="Arial" pitchFamily="34" charset="0"/>
              <a:buChar char="•"/>
              <a:defRPr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Integración de tecnologías heterogéneas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(óptica, nanotecnologías, mecánica, materiales), en una misma solución para desarrollar soluciones avanzadas.</a:t>
            </a:r>
          </a:p>
          <a:p>
            <a:pPr marL="233363" lvl="0" indent="-2333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C3E0"/>
              </a:buClr>
              <a:buFont typeface="Arial" pitchFamily="34" charset="0"/>
              <a:buChar char="•"/>
              <a:defRPr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Diseño e industrialización de producto.</a:t>
            </a:r>
          </a:p>
        </p:txBody>
      </p:sp>
      <p:pic>
        <p:nvPicPr>
          <p:cNvPr id="7" name="6 Imagen" descr="Img-Areas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8402"/>
            <a:ext cx="9144000" cy="1803918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7643834" y="4786328"/>
            <a:ext cx="1409469" cy="268082"/>
            <a:chOff x="7572396" y="4803998"/>
            <a:chExt cx="1409469" cy="268082"/>
          </a:xfrm>
        </p:grpSpPr>
        <p:sp>
          <p:nvSpPr>
            <p:cNvPr id="10" name="9 Rectángulo redondeado"/>
            <p:cNvSpPr/>
            <p:nvPr/>
          </p:nvSpPr>
          <p:spPr>
            <a:xfrm>
              <a:off x="7572396" y="4803998"/>
              <a:ext cx="1357322" cy="268082"/>
            </a:xfrm>
            <a:prstGeom prst="roundRect">
              <a:avLst>
                <a:gd name="adj" fmla="val 50000"/>
              </a:avLst>
            </a:prstGeom>
            <a:solidFill>
              <a:srgbClr val="ED495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588385" y="4803998"/>
              <a:ext cx="1393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ESPECIALIZACIÓN</a:t>
              </a:r>
              <a:endPara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APLICACIONES</a:t>
            </a:r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2643758"/>
            <a:ext cx="8352157" cy="406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8C3FA"/>
              </a:buClr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Algunos de los sectores industriales a los que ofrecemos soluciones con resultados son los siguientes: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763688" y="2931790"/>
            <a:ext cx="4896544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lnSpc>
                <a:spcPct val="120000"/>
              </a:lnSpc>
              <a:buClr>
                <a:srgbClr val="48C3E0"/>
              </a:buClr>
              <a:buSzPct val="125000"/>
              <a:buFont typeface="Arial" pitchFamily="34" charset="0"/>
              <a:buChar char="•"/>
            </a:pPr>
            <a:r>
              <a:rPr lang="es-E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Máquina-herramienta y bienes de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equipo</a:t>
            </a:r>
            <a:endParaRPr lang="es-E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lnSpc>
                <a:spcPct val="120000"/>
              </a:lnSpc>
              <a:buClr>
                <a:srgbClr val="48C3E0"/>
              </a:buClr>
              <a:buSzPct val="125000"/>
              <a:buFont typeface="Arial" pitchFamily="34" charset="0"/>
              <a:buChar char="•"/>
            </a:pPr>
            <a:r>
              <a:rPr lang="es-E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Energías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renovables</a:t>
            </a:r>
            <a:endParaRPr lang="es-E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lnSpc>
                <a:spcPct val="120000"/>
              </a:lnSpc>
              <a:buClr>
                <a:srgbClr val="48C3E0"/>
              </a:buClr>
              <a:buSzPct val="125000"/>
              <a:buFont typeface="Arial" pitchFamily="34" charset="0"/>
              <a:buChar char="•"/>
            </a:pPr>
            <a:r>
              <a:rPr lang="es-E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Equipamiento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científico</a:t>
            </a:r>
            <a:endParaRPr lang="es-E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lnSpc>
                <a:spcPct val="120000"/>
              </a:lnSpc>
              <a:buClr>
                <a:srgbClr val="48C3E0"/>
              </a:buClr>
              <a:buSzPct val="125000"/>
              <a:buFont typeface="Arial" pitchFamily="34" charset="0"/>
              <a:buChar char="•"/>
            </a:pPr>
            <a:r>
              <a:rPr lang="es-E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Producto electrónico y </a:t>
            </a:r>
            <a:r>
              <a:rPr lang="es-E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TICs</a:t>
            </a:r>
            <a:endParaRPr lang="es-E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lnSpc>
                <a:spcPct val="120000"/>
              </a:lnSpc>
              <a:buClr>
                <a:srgbClr val="48C3E0"/>
              </a:buClr>
              <a:buSzPct val="125000"/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Automoción</a:t>
            </a:r>
            <a:endParaRPr lang="es-E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lnSpc>
                <a:spcPct val="120000"/>
              </a:lnSpc>
              <a:buClr>
                <a:srgbClr val="48C3E0"/>
              </a:buClr>
              <a:buSzPct val="125000"/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Aeroespacial</a:t>
            </a:r>
            <a:endParaRPr lang="es-E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ImgSect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4833"/>
            <a:ext cx="9144000" cy="1442917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7643834" y="4786328"/>
            <a:ext cx="1409469" cy="268082"/>
            <a:chOff x="7572396" y="4803998"/>
            <a:chExt cx="1409469" cy="268082"/>
          </a:xfrm>
        </p:grpSpPr>
        <p:sp>
          <p:nvSpPr>
            <p:cNvPr id="11" name="10 Rectángulo redondeado"/>
            <p:cNvSpPr/>
            <p:nvPr/>
          </p:nvSpPr>
          <p:spPr>
            <a:xfrm>
              <a:off x="7572396" y="4803998"/>
              <a:ext cx="1357322" cy="268082"/>
            </a:xfrm>
            <a:prstGeom prst="roundRect">
              <a:avLst>
                <a:gd name="adj" fmla="val 50000"/>
              </a:avLst>
            </a:prstGeom>
            <a:solidFill>
              <a:srgbClr val="ED495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588385" y="4803998"/>
              <a:ext cx="1393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TRANSFERENCIA</a:t>
              </a:r>
              <a:endPara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803368" y="267494"/>
            <a:ext cx="4140617" cy="453327"/>
          </a:xfrm>
        </p:spPr>
        <p:txBody>
          <a:bodyPr>
            <a:noAutofit/>
          </a:bodyPr>
          <a:lstStyle/>
          <a:p>
            <a:pPr algn="r"/>
            <a:r>
              <a:rPr lang="es-ES_tradnl" dirty="0" smtClean="0"/>
              <a:t>MODOS DE COLABORACIÓN </a:t>
            </a:r>
            <a:br>
              <a:rPr lang="es-ES_tradnl" dirty="0" smtClean="0"/>
            </a:br>
            <a:r>
              <a:rPr lang="es-ES_tradnl" b="1" dirty="0" smtClean="0"/>
              <a:t>EMPRESA</a:t>
            </a:r>
            <a:r>
              <a:rPr lang="es-ES_tradnl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s-ES_tradnl" b="1" dirty="0" smtClean="0"/>
              <a:t>IK4-TEKNIKER</a:t>
            </a:r>
            <a:endParaRPr lang="es-ES" sz="1800" b="1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813172" y="915566"/>
            <a:ext cx="7719268" cy="3816424"/>
          </a:xfrm>
        </p:spPr>
        <p:txBody>
          <a:bodyPr>
            <a:noAutofit/>
          </a:bodyPr>
          <a:lstStyle/>
          <a:p>
            <a:pPr marL="176213" indent="-176213">
              <a:spcBef>
                <a:spcPts val="300"/>
              </a:spcBef>
              <a:spcAft>
                <a:spcPts val="300"/>
              </a:spcAft>
            </a:pPr>
            <a:r>
              <a:rPr lang="es-ES_tradn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Cooperación “ad hoc”</a:t>
            </a:r>
          </a:p>
          <a:p>
            <a:pPr marL="341313" lvl="2" indent="-165100">
              <a:spcBef>
                <a:spcPts val="100"/>
              </a:spcBef>
              <a:spcAft>
                <a:spcPts val="300"/>
              </a:spcAft>
            </a:pP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Planteamiento de un problema/necesidad, oferta, pedido, resultado. Apoyo en la búsqueda de financiación.</a:t>
            </a:r>
          </a:p>
          <a:p>
            <a:pPr marL="176213" indent="-176213">
              <a:spcBef>
                <a:spcPts val="800"/>
              </a:spcBef>
              <a:spcAft>
                <a:spcPts val="300"/>
              </a:spcAft>
            </a:pPr>
            <a:r>
              <a:rPr lang="es-ES_tradn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Cooperación “continua”</a:t>
            </a:r>
          </a:p>
          <a:p>
            <a:pPr marL="341313" lvl="2" indent="-165100">
              <a:spcBef>
                <a:spcPts val="100"/>
              </a:spcBef>
              <a:spcAft>
                <a:spcPts val="300"/>
              </a:spcAft>
            </a:pP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Planteamiento de un problema/necesidad, análisis conjunto, definición compartida de las fases del desarrollo, ofertas parciales, desarrollos conjuntos desde la fase de diseño, prototipo e industrialización.</a:t>
            </a:r>
          </a:p>
          <a:p>
            <a:pPr marL="176213" indent="-176213">
              <a:spcBef>
                <a:spcPts val="800"/>
              </a:spcBef>
              <a:spcAft>
                <a:spcPts val="300"/>
              </a:spcAft>
            </a:pPr>
            <a:r>
              <a:rPr lang="es-ES_tradn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Consultoría tecnológica</a:t>
            </a:r>
          </a:p>
          <a:p>
            <a:pPr marL="341313" lvl="2" indent="-165100">
              <a:spcBef>
                <a:spcPts val="100"/>
              </a:spcBef>
              <a:spcAft>
                <a:spcPts val="300"/>
              </a:spcAft>
            </a:pP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1-2 jornadas conjuntas destinadas a la identificación de diversificación de producto y optimización de procesos. Necesidades de desarrollo tecnológico derivadas de ello.</a:t>
            </a:r>
          </a:p>
          <a:p>
            <a:pPr marL="176213" indent="-176213">
              <a:spcBef>
                <a:spcPts val="800"/>
              </a:spcBef>
              <a:spcAft>
                <a:spcPts val="300"/>
              </a:spcAft>
            </a:pPr>
            <a:r>
              <a:rPr lang="es-ES_tradn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Compartir el “plan tecnológico”</a:t>
            </a:r>
          </a:p>
          <a:p>
            <a:pPr marL="341313" lvl="2" indent="-165100">
              <a:spcBef>
                <a:spcPts val="100"/>
              </a:spcBef>
              <a:spcAft>
                <a:spcPts val="100"/>
              </a:spcAft>
            </a:pP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Continuidad en la “consultoría tecnológica”. Apoyo en el establecimiento de su sistema de “Inteligencia competitiva”.</a:t>
            </a:r>
          </a:p>
          <a:p>
            <a:pPr marL="341313" lvl="2" indent="-165100">
              <a:spcBef>
                <a:spcPts val="100"/>
              </a:spcBef>
              <a:spcAft>
                <a:spcPts val="100"/>
              </a:spcAft>
            </a:pP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 establecen planes a corto, medio y largo plazo en base a un acuerdo marco. Interlocutor único y exclusivo.</a:t>
            </a:r>
          </a:p>
          <a:p>
            <a:pPr marL="341313" lvl="2" indent="-165100">
              <a:spcBef>
                <a:spcPts val="100"/>
              </a:spcBef>
              <a:spcAft>
                <a:spcPts val="100"/>
              </a:spcAft>
            </a:pP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Adecuación de nuestro plan de especialización para dar respuesta a necesidades comunes.</a:t>
            </a:r>
            <a:endParaRPr lang="es-ES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6213" indent="-176213">
              <a:spcBef>
                <a:spcPts val="800"/>
              </a:spcBef>
              <a:spcAft>
                <a:spcPts val="300"/>
              </a:spcAft>
            </a:pPr>
            <a:r>
              <a:rPr lang="es-ES_tradn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Participación conjunta en resultados</a:t>
            </a:r>
          </a:p>
          <a:p>
            <a:pPr marL="341313" lvl="2" indent="-165100">
              <a:spcBef>
                <a:spcPts val="100"/>
              </a:spcBef>
              <a:spcAft>
                <a:spcPts val="300"/>
              </a:spcAft>
            </a:pP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Ocasionalmente riesgo compartido y explotación compartida, vía patentes, </a:t>
            </a:r>
            <a:r>
              <a:rPr lang="es-ES_tradnl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start</a:t>
            </a: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-ups, etc.</a:t>
            </a:r>
          </a:p>
          <a:p>
            <a:pPr marL="176213" indent="-176213">
              <a:spcBef>
                <a:spcPts val="800"/>
              </a:spcBef>
              <a:spcAft>
                <a:spcPts val="300"/>
              </a:spcAft>
            </a:pPr>
            <a:r>
              <a:rPr lang="es-ES_tradn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Utilización de espacios de IK4-TEKNIKER </a:t>
            </a:r>
          </a:p>
          <a:p>
            <a:pPr marL="341313" lvl="2" indent="-165100">
              <a:spcBef>
                <a:spcPts val="100"/>
              </a:spcBef>
              <a:spcAft>
                <a:spcPts val="300"/>
              </a:spcAft>
            </a:pPr>
            <a:r>
              <a:rPr lang="es-ES_tradnl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Presentación y atención a clientes/visitas. Montaje y/o puesta en marcha de maquinaria especial.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7643834" y="4786328"/>
            <a:ext cx="1409469" cy="268082"/>
            <a:chOff x="7572396" y="4803998"/>
            <a:chExt cx="1409469" cy="268082"/>
          </a:xfrm>
        </p:grpSpPr>
        <p:sp>
          <p:nvSpPr>
            <p:cNvPr id="9" name="8 Rectángulo redondeado"/>
            <p:cNvSpPr/>
            <p:nvPr/>
          </p:nvSpPr>
          <p:spPr>
            <a:xfrm>
              <a:off x="7572396" y="4803998"/>
              <a:ext cx="1357322" cy="268082"/>
            </a:xfrm>
            <a:prstGeom prst="roundRect">
              <a:avLst>
                <a:gd name="adj" fmla="val 50000"/>
              </a:avLst>
            </a:prstGeom>
            <a:solidFill>
              <a:srgbClr val="ED495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588385" y="4803998"/>
              <a:ext cx="1393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TRANSFERENCIA</a:t>
              </a:r>
              <a:endParaRPr lang="es-E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7397" y="428610"/>
            <a:ext cx="6227646" cy="267893"/>
          </a:xfrm>
        </p:spPr>
        <p:txBody>
          <a:bodyPr/>
          <a:lstStyle/>
          <a:p>
            <a:r>
              <a:rPr lang="es-ES_tradnl" dirty="0" smtClean="0"/>
              <a:t>LA NUEVA SEDE DE IK4-TEKNIKER</a:t>
            </a:r>
            <a:endParaRPr lang="es-ES" dirty="0"/>
          </a:p>
        </p:txBody>
      </p:sp>
      <p:pic>
        <p:nvPicPr>
          <p:cNvPr id="6" name="5 Imagen" descr="ImgEdificioGranRetoc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5888"/>
            <a:ext cx="9144000" cy="43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0417" y="428610"/>
            <a:ext cx="6227646" cy="267893"/>
          </a:xfrm>
        </p:spPr>
        <p:txBody>
          <a:bodyPr/>
          <a:lstStyle/>
          <a:p>
            <a:r>
              <a:rPr lang="es-ES_tradnl" dirty="0" smtClean="0"/>
              <a:t>LA NUEVA SEDE DE IK4-TEKNIKER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11559" y="3408696"/>
            <a:ext cx="8208913" cy="1406322"/>
          </a:xfrm>
        </p:spPr>
        <p:txBody>
          <a:bodyPr>
            <a:noAutofit/>
          </a:bodyPr>
          <a:lstStyle/>
          <a:p>
            <a:pPr marL="177800" indent="-177800">
              <a:spcBef>
                <a:spcPts val="200"/>
              </a:spcBef>
              <a:spcAft>
                <a:spcPts val="200"/>
              </a:spcAft>
            </a:pPr>
            <a:r>
              <a:rPr lang="es-E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Más de 27.925  m</a:t>
            </a:r>
            <a:r>
              <a:rPr lang="es-ES" sz="11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s-E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edificados, que prácticamente triplican los de la sede anterior.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</a:pPr>
            <a:r>
              <a:rPr lang="es-ES_tradnl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 nuevos laboratorios y talleres acondicionados y equipados para satisfacer los más exigentes requisitos.</a:t>
            </a:r>
            <a:endParaRPr lang="es-E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7800" indent="-177800">
              <a:spcBef>
                <a:spcPts val="200"/>
              </a:spcBef>
              <a:spcAft>
                <a:spcPts val="200"/>
              </a:spcAft>
            </a:pPr>
            <a:r>
              <a:rPr lang="es-E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Grandes y flexibles espacios de temperatura, humedad y vibraciones controladas.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</a:pPr>
            <a:r>
              <a:rPr lang="es-E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Volúmenes y equipos acordes con el montaje de maquinaria e instrumentos de gran tamaño.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</a:pPr>
            <a:r>
              <a:rPr lang="es-E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Capacidad para la realización de ensayos de riesgo en un búnker con todas las garantías de aislamiento.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</a:pPr>
            <a:r>
              <a:rPr lang="es-ES_tradnl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recorrido por sus instalaciones es un repaso a las capacidades tecnológicas de IK4-TEKNIKER.</a:t>
            </a:r>
            <a:endParaRPr lang="es-E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7" y="2672448"/>
            <a:ext cx="8352928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sz="1200" b="1" dirty="0" smtClean="0">
                <a:solidFill>
                  <a:srgbClr val="E0404F"/>
                </a:solidFill>
                <a:latin typeface="Arial" pitchFamily="34" charset="0"/>
                <a:cs typeface="Arial" pitchFamily="34" charset="0"/>
              </a:rPr>
              <a:t>Aunque el valor de IK4-TEKNIKER es el conocimiento, y el conocimiento reside en nuestras personas,</a:t>
            </a:r>
            <a:endParaRPr lang="es-ES" sz="1200" b="1" dirty="0" smtClean="0">
              <a:solidFill>
                <a:srgbClr val="E040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2902432"/>
            <a:ext cx="835292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LAS NUEVAS INSTALACIONES VAN A PROPORCIONAR UN CONTEXTO MUCHO MÁS FÉRTIL PARA LA CREATIVIDAD Y LA GENERACIÓN DE TECNOLOGÍA:</a:t>
            </a:r>
          </a:p>
        </p:txBody>
      </p:sp>
      <p:pic>
        <p:nvPicPr>
          <p:cNvPr id="7" name="6 Imagen" descr="ImgInstalaciones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5382"/>
            <a:ext cx="9144000" cy="175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dirty="0" smtClean="0"/>
              <a:t>INTRODUCCIÓN</a:t>
            </a:r>
            <a:endParaRPr lang="es-ES" dirty="0"/>
          </a:p>
        </p:txBody>
      </p:sp>
      <p:pic>
        <p:nvPicPr>
          <p:cNvPr id="6" name="5 Imagen" descr="ImgEdificio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1550"/>
            <a:ext cx="9144000" cy="181173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34" y="2715766"/>
            <a:ext cx="828680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8C3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Misión: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IK4-TEKNIKER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 un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centro tecnológico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integrado por personas con vocación y compromiso por impulsar la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capacidad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innovadora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nuestros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clientes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incrementar su capital tecnológico para mejorar su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competitividad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través de la generación y aplicación del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conocimiento científico-tecnológico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4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.”</a:t>
            </a: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rgbClr val="EC4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8C3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Fundado como asociación en 1981 es hoy una Fundación privada sin ánimo de lucro.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8C3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Miembro fundador de la asociación IK4 Research Alliance.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8C3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Especializado en Manufacturing. 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ntra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2276" y="2211710"/>
            <a:ext cx="3286148" cy="14367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noProof="1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noProof="1" smtClean="0">
                <a:solidFill>
                  <a:schemeClr val="bg1"/>
                </a:solidFill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IK4</a:t>
            </a:r>
            <a:endParaRPr lang="es-ES" dirty="0"/>
          </a:p>
        </p:txBody>
      </p:sp>
      <p:sp>
        <p:nvSpPr>
          <p:cNvPr id="5" name="Subtítulo 23"/>
          <p:cNvSpPr txBox="1">
            <a:spLocks/>
          </p:cNvSpPr>
          <p:nvPr/>
        </p:nvSpPr>
        <p:spPr>
          <a:xfrm>
            <a:off x="611560" y="2715766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3"/>
              </a:lnSpc>
              <a:buFont typeface="Arial" pitchFamily="34" charset="0"/>
              <a:buNone/>
            </a:pPr>
            <a:r>
              <a:rPr lang="es-ES_tradnl" b="1" spc="50" dirty="0" smtClean="0">
                <a:ln w="13500">
                  <a:noFill/>
                  <a:prstDash val="solid"/>
                </a:ln>
                <a:solidFill>
                  <a:srgbClr val="0091B5"/>
                </a:solidFill>
              </a:rPr>
              <a:t>¿Qué es IK4?</a:t>
            </a:r>
            <a:endParaRPr lang="es-ES" sz="1200" dirty="0" smtClean="0">
              <a:solidFill>
                <a:srgbClr val="0091B5"/>
              </a:solidFill>
              <a:ea typeface="Calibri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SzPct val="100000"/>
              <a:buFont typeface="Arial" pitchFamily="34" charset="0"/>
              <a:buNone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</a:rPr>
              <a:t>Somos una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</a:rPr>
              <a:t>Alianza Privada de 9 Centros Tecnológicos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</a:rPr>
              <a:t> cuya misión es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itchFamily="34" charset="0"/>
              </a:rPr>
              <a:t>la generación, captación y transferencia de conocimiento científico-tecnológico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</a:rPr>
              <a:t>con el fin de contribuir a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</a:rPr>
              <a:t>la mejora de la competitividad del tejido empresarial del entorno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</a:rPr>
              <a:t>, a través de la 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</a:rPr>
              <a:t>innovación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</a:rPr>
              <a:t>, en un contexto global marcado por la competitividad.</a:t>
            </a:r>
          </a:p>
          <a:p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5 Imagen" descr="LogosI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84854"/>
            <a:ext cx="6768752" cy="1163160"/>
          </a:xfrm>
          <a:prstGeom prst="rect">
            <a:avLst/>
          </a:prstGeom>
        </p:spPr>
      </p:pic>
      <p:pic>
        <p:nvPicPr>
          <p:cNvPr id="7" name="6 Imagen" descr="Img-ProteomicaI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1550"/>
            <a:ext cx="91440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323528" y="0"/>
            <a:ext cx="6222958" cy="4772708"/>
            <a:chOff x="1959890" y="52472"/>
            <a:chExt cx="6443569" cy="4941906"/>
          </a:xfrm>
        </p:grpSpPr>
        <p:graphicFrame>
          <p:nvGraphicFramePr>
            <p:cNvPr id="2" name="Diagrama 6"/>
            <p:cNvGraphicFramePr/>
            <p:nvPr>
              <p:extLst>
                <p:ext uri="{D42A27DB-BD31-4B8C-83A1-F6EECF244321}">
                  <p14:modId xmlns="" xmlns:p14="http://schemas.microsoft.com/office/powerpoint/2010/main" val="1975310957"/>
                </p:ext>
              </p:extLst>
            </p:nvPr>
          </p:nvGraphicFramePr>
          <p:xfrm>
            <a:off x="1959890" y="52472"/>
            <a:ext cx="6443569" cy="49419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3" name="Imagen 20" descr="Logo_vicomtech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0725" y="947201"/>
              <a:ext cx="838200" cy="84953"/>
            </a:xfrm>
            <a:prstGeom prst="rect">
              <a:avLst/>
            </a:prstGeom>
          </p:spPr>
        </p:pic>
        <p:pic>
          <p:nvPicPr>
            <p:cNvPr id="4" name="Imagen 23" descr="Logo_Teknike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8301" y="2140173"/>
              <a:ext cx="718058" cy="901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24" descr="Logo_lortek.png"/>
            <p:cNvPicPr>
              <a:picLocks noChangeAspect="1"/>
            </p:cNvPicPr>
            <p:nvPr/>
          </p:nvPicPr>
          <p:blipFill>
            <a:blip r:embed="rId10" cstate="print">
              <a:lum/>
            </a:blip>
            <a:stretch>
              <a:fillRect/>
            </a:stretch>
          </p:blipFill>
          <p:spPr>
            <a:xfrm>
              <a:off x="3376545" y="3333146"/>
              <a:ext cx="525272" cy="83820"/>
            </a:xfrm>
            <a:prstGeom prst="rect">
              <a:avLst/>
            </a:prstGeom>
          </p:spPr>
        </p:pic>
        <p:pic>
          <p:nvPicPr>
            <p:cNvPr id="6" name="Imagen 27" descr="Logo_Ikerlan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5835" y="4153314"/>
              <a:ext cx="583946" cy="83820"/>
            </a:xfrm>
            <a:prstGeom prst="rect">
              <a:avLst/>
            </a:prstGeom>
          </p:spPr>
        </p:pic>
        <p:pic>
          <p:nvPicPr>
            <p:cNvPr id="7" name="Imagen 28" descr="Logo_Ideko.png"/>
            <p:cNvPicPr>
              <a:picLocks noChangeAspect="1"/>
            </p:cNvPicPr>
            <p:nvPr/>
          </p:nvPicPr>
          <p:blipFill>
            <a:blip r:embed="rId12" cstate="print">
              <a:lum/>
            </a:blip>
            <a:stretch>
              <a:fillRect/>
            </a:stretch>
          </p:blipFill>
          <p:spPr>
            <a:xfrm>
              <a:off x="5687928" y="4078753"/>
              <a:ext cx="405130" cy="88011"/>
            </a:xfrm>
            <a:prstGeom prst="rect">
              <a:avLst/>
            </a:prstGeom>
          </p:spPr>
        </p:pic>
        <p:pic>
          <p:nvPicPr>
            <p:cNvPr id="8" name="Imagen 29" descr="Logo_Gaiker.png"/>
            <p:cNvPicPr>
              <a:picLocks noChangeAspect="1"/>
            </p:cNvPicPr>
            <p:nvPr/>
          </p:nvPicPr>
          <p:blipFill>
            <a:blip r:embed="rId13" cstate="print">
              <a:lum/>
            </a:blip>
            <a:stretch>
              <a:fillRect/>
            </a:stretch>
          </p:blipFill>
          <p:spPr>
            <a:xfrm>
              <a:off x="6582658" y="3258585"/>
              <a:ext cx="514096" cy="92202"/>
            </a:xfrm>
            <a:prstGeom prst="rect">
              <a:avLst/>
            </a:prstGeom>
          </p:spPr>
        </p:pic>
        <p:pic>
          <p:nvPicPr>
            <p:cNvPr id="9" name="Imagen 31" descr="Logo_Cidetec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1779" y="2140173"/>
              <a:ext cx="600710" cy="94298"/>
            </a:xfrm>
            <a:prstGeom prst="rect">
              <a:avLst/>
            </a:prstGeom>
          </p:spPr>
        </p:pic>
        <p:pic>
          <p:nvPicPr>
            <p:cNvPr id="10" name="Imagen 32" descr="Logo_Ceit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4414" y="1021762"/>
              <a:ext cx="318516" cy="98489"/>
            </a:xfrm>
            <a:prstGeom prst="rect">
              <a:avLst/>
            </a:prstGeom>
          </p:spPr>
        </p:pic>
        <p:pic>
          <p:nvPicPr>
            <p:cNvPr id="11" name="Imagen 33" descr="Logo_Azterlan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7760" y="499837"/>
              <a:ext cx="737616" cy="92202"/>
            </a:xfrm>
            <a:prstGeom prst="rect">
              <a:avLst/>
            </a:prstGeom>
          </p:spPr>
        </p:pic>
        <p:pic>
          <p:nvPicPr>
            <p:cNvPr id="12" name="Imagen 34" descr="logo_ik4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4956" y="1776425"/>
              <a:ext cx="1272550" cy="755056"/>
            </a:xfrm>
            <a:prstGeom prst="rect">
              <a:avLst/>
            </a:prstGeom>
          </p:spPr>
        </p:pic>
      </p:grpSp>
      <p:sp>
        <p:nvSpPr>
          <p:cNvPr id="14" name="Subtítulo 2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36584" y="559942"/>
            <a:ext cx="2119064" cy="2520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ts val="256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50" normalizeH="0" baseline="0" dirty="0" smtClean="0">
                <a:ln w="135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CIFRAS BÁSICAS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6341760" y="351218"/>
            <a:ext cx="2605119" cy="3879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C3E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CENTROS ALIANZA IK4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8C3E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CuadroTexto 19"/>
          <p:cNvSpPr txBox="1"/>
          <p:nvPr/>
        </p:nvSpPr>
        <p:spPr>
          <a:xfrm>
            <a:off x="5580112" y="473199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900" b="1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Fuente: </a:t>
            </a:r>
            <a:r>
              <a:rPr lang="es-ES_tradnl" sz="900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Cierre de 2012 de los Centros Tecnológicos</a:t>
            </a:r>
          </a:p>
        </p:txBody>
      </p:sp>
      <p:cxnSp>
        <p:nvCxnSpPr>
          <p:cNvPr id="18" name="17 Conector recto"/>
          <p:cNvCxnSpPr/>
          <p:nvPr/>
        </p:nvCxnSpPr>
        <p:spPr>
          <a:xfrm flipH="1">
            <a:off x="6732240" y="627534"/>
            <a:ext cx="24117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6732240" y="915566"/>
            <a:ext cx="24117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ÁMBITOS ESTRATÉGICOS DE LA ALIANZA</a:t>
            </a:r>
            <a:endParaRPr lang="es-ES" dirty="0"/>
          </a:p>
        </p:txBody>
      </p:sp>
      <p:pic>
        <p:nvPicPr>
          <p:cNvPr id="7" name="6 Imagen" descr="IconoEnerg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6"/>
            <a:ext cx="4000500" cy="1156716"/>
          </a:xfrm>
          <a:prstGeom prst="rect">
            <a:avLst/>
          </a:prstGeom>
        </p:spPr>
      </p:pic>
      <p:pic>
        <p:nvPicPr>
          <p:cNvPr id="8" name="7 Imagen" descr="IconoFabAv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904" y="1643056"/>
            <a:ext cx="4000500" cy="1156716"/>
          </a:xfrm>
          <a:prstGeom prst="rect">
            <a:avLst/>
          </a:prstGeom>
        </p:spPr>
      </p:pic>
      <p:pic>
        <p:nvPicPr>
          <p:cNvPr id="9" name="8 Imagen" descr="IconoSalud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058108"/>
            <a:ext cx="4000500" cy="1156716"/>
          </a:xfrm>
          <a:prstGeom prst="rect">
            <a:avLst/>
          </a:prstGeom>
        </p:spPr>
      </p:pic>
      <p:pic>
        <p:nvPicPr>
          <p:cNvPr id="10" name="9 Imagen" descr="IconoTrans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904" y="3058108"/>
            <a:ext cx="4000500" cy="1156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0417" y="267494"/>
            <a:ext cx="6227646" cy="429009"/>
          </a:xfrm>
        </p:spPr>
        <p:txBody>
          <a:bodyPr/>
          <a:lstStyle/>
          <a:p>
            <a:r>
              <a:rPr lang="es-ES_tradnl" dirty="0" smtClean="0"/>
              <a:t>EVOLUCIÓN INGRESOS TOTALES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100" dirty="0" smtClean="0">
                <a:solidFill>
                  <a:srgbClr val="4AD7F8"/>
                </a:solidFill>
              </a:rPr>
              <a:t>(Miles de euros)</a:t>
            </a:r>
            <a:endParaRPr lang="es-ES" dirty="0">
              <a:solidFill>
                <a:srgbClr val="4AD7F8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899592" y="915566"/>
          <a:ext cx="7488832" cy="373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948264" y="4659982"/>
            <a:ext cx="936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(*)  Previsto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720417" y="267495"/>
            <a:ext cx="6227646" cy="432047"/>
          </a:xfrm>
        </p:spPr>
        <p:txBody>
          <a:bodyPr/>
          <a:lstStyle/>
          <a:p>
            <a:r>
              <a:rPr lang="es-ES_tradnl" dirty="0" smtClean="0"/>
              <a:t>DISTRIBUCIÓN INGRESOS DE I+D+i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100" dirty="0" smtClean="0">
                <a:solidFill>
                  <a:srgbClr val="4AD7F8"/>
                </a:solidFill>
              </a:rPr>
              <a:t>(2012)</a:t>
            </a:r>
            <a:endParaRPr lang="es-ES" dirty="0">
              <a:solidFill>
                <a:srgbClr val="4AD7F8"/>
              </a:solidFill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1115616" y="843558"/>
          <a:ext cx="73448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EVOLUCIÓN DE PERSONAL</a:t>
            </a:r>
            <a:endParaRPr lang="es-E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899592" y="771550"/>
          <a:ext cx="7294016" cy="43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948264" y="3723878"/>
            <a:ext cx="936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(*)  Previsto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PERSONAL: NIVEL ACADÉMICO</a:t>
            </a:r>
            <a:endParaRPr lang="es-ES" dirty="0"/>
          </a:p>
        </p:txBody>
      </p:sp>
      <p:graphicFrame>
        <p:nvGraphicFramePr>
          <p:cNvPr id="4" name="3 Marcador de gráfico"/>
          <p:cNvGraphicFramePr>
            <a:graphicFrameLocks/>
          </p:cNvGraphicFramePr>
          <p:nvPr/>
        </p:nvGraphicFramePr>
        <p:xfrm>
          <a:off x="467544" y="915566"/>
          <a:ext cx="79208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dondear rectángulo de esquina sencilla"/>
          <p:cNvSpPr/>
          <p:nvPr/>
        </p:nvSpPr>
        <p:spPr>
          <a:xfrm flipH="1">
            <a:off x="6876256" y="4299942"/>
            <a:ext cx="2267744" cy="692160"/>
          </a:xfrm>
          <a:prstGeom prst="round1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092280" y="43719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63%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Hombres</a:t>
            </a:r>
          </a:p>
          <a:p>
            <a:r>
              <a:rPr lang="es-ES_tradn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37%</a:t>
            </a:r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Mujeres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CZOQInrHs1PvxLmfgn22"/>
</p:tagLst>
</file>

<file path=ppt/theme/theme1.xml><?xml version="1.0" encoding="utf-8"?>
<a:theme xmlns:a="http://schemas.openxmlformats.org/drawingml/2006/main" name="IK4TEKNIKER_4(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46539C768F041B5E5DD2BDAC8A03F" ma:contentTypeVersion="1" ma:contentTypeDescription="Create a new document." ma:contentTypeScope="" ma:versionID="4564cce8a75920475433ff5c2fb1e11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1AADB8-B22D-473C-BA1F-CDDDAFE94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1C6F0-A623-444E-9E86-6985136DB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FB7FE-561B-46FF-82AD-93548AF08A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1008</Words>
  <Application>Microsoft Office PowerPoint</Application>
  <PresentationFormat>Presentación en pantalla (16:9)</PresentationFormat>
  <Paragraphs>229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IK4TEKNIKER_4(3</vt:lpstr>
      <vt:lpstr>PRESENTACIÓN GENERAL 2013</vt:lpstr>
      <vt:lpstr>INTRODUCCIÓN</vt:lpstr>
      <vt:lpstr>IK4</vt:lpstr>
      <vt:lpstr>Diapositiva 4</vt:lpstr>
      <vt:lpstr>ÁMBITOS ESTRATÉGICOS DE LA ALIANZA</vt:lpstr>
      <vt:lpstr>EVOLUCIÓN INGRESOS TOTALES (Miles de euros)</vt:lpstr>
      <vt:lpstr>DISTRIBUCIÓN INGRESOS DE I+D+i (2012)</vt:lpstr>
      <vt:lpstr>EVOLUCIÓN DE PERSONAL</vt:lpstr>
      <vt:lpstr>PERSONAL: NIVEL ACADÉMICO</vt:lpstr>
      <vt:lpstr>IK4-TEKNIKER EN CIFRAS</vt:lpstr>
      <vt:lpstr>I+D+i</vt:lpstr>
      <vt:lpstr>PROCESOS Y MEDIOS PRODUCTIVOS</vt:lpstr>
      <vt:lpstr>INGENIERÍA DE SUPERFICIES</vt:lpstr>
      <vt:lpstr>SISTEMAS DE LA INFORMACIÓN,  ELECTRÓNICA, CONTROL Y AUTOMATIZACIÓN</vt:lpstr>
      <vt:lpstr>SISTEMAS HETEROGÉNEOS INTEGRADOS</vt:lpstr>
      <vt:lpstr>APLICACIONES</vt:lpstr>
      <vt:lpstr>MODOS DE COLABORACIÓN  EMPRESA | IK4-TEKNIKER</vt:lpstr>
      <vt:lpstr>LA NUEVA SEDE DE IK4-TEKNIKER</vt:lpstr>
      <vt:lpstr>LA NUEVA SEDE DE IK4-TEKNIKER</vt:lpstr>
      <vt:lpstr>Diapositiva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nisasi</dc:creator>
  <cp:lastModifiedBy>Ruth</cp:lastModifiedBy>
  <cp:revision>173</cp:revision>
  <dcterms:created xsi:type="dcterms:W3CDTF">2012-12-13T07:27:01Z</dcterms:created>
  <dcterms:modified xsi:type="dcterms:W3CDTF">2013-05-23T13:41:37Z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0x010100EDE46539C768F041B5E5DD2BDAC8A03F</vt:lpwstr>
  </property>
</Properties>
</file>