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7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8.xml" ContentType="application/vnd.openxmlformats-officedocument.presentationml.notesSlide+xml"/>
  <Override PartName="/ppt/tags/tag29.xml" ContentType="application/vnd.openxmlformats-officedocument.presentationml.tags+xml"/>
  <Override PartName="/ppt/notesSlides/notesSlide9.xml" ContentType="application/vnd.openxmlformats-officedocument.presentationml.notesSlide+xml"/>
  <Override PartName="/ppt/tags/tag30.xml" ContentType="application/vnd.openxmlformats-officedocument.presentationml.tags+xml"/>
  <Override PartName="/ppt/notesSlides/notesSlide10.xml" ContentType="application/vnd.openxmlformats-officedocument.presentationml.notesSlide+xml"/>
  <Override PartName="/ppt/tags/tag31.xml" ContentType="application/vnd.openxmlformats-officedocument.presentationml.tags+xml"/>
  <Override PartName="/ppt/notesSlides/notesSlide11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3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4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5.xml" ContentType="application/vnd.openxmlformats-officedocument.presentationml.notesSlide+xml"/>
  <Override PartName="/ppt/tags/tag40.xml" ContentType="application/vnd.openxmlformats-officedocument.presentationml.tags+xml"/>
  <Override PartName="/ppt/notesSlides/notesSlide16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7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22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3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07" r:id="rId2"/>
    <p:sldId id="337" r:id="rId3"/>
    <p:sldId id="332" r:id="rId4"/>
    <p:sldId id="314" r:id="rId5"/>
    <p:sldId id="283" r:id="rId6"/>
    <p:sldId id="313" r:id="rId7"/>
    <p:sldId id="322" r:id="rId8"/>
    <p:sldId id="316" r:id="rId9"/>
    <p:sldId id="317" r:id="rId10"/>
    <p:sldId id="306" r:id="rId11"/>
    <p:sldId id="323" r:id="rId12"/>
    <p:sldId id="320" r:id="rId13"/>
    <p:sldId id="319" r:id="rId14"/>
    <p:sldId id="324" r:id="rId15"/>
    <p:sldId id="346" r:id="rId16"/>
    <p:sldId id="343" r:id="rId17"/>
    <p:sldId id="339" r:id="rId18"/>
    <p:sldId id="338" r:id="rId19"/>
    <p:sldId id="334" r:id="rId20"/>
    <p:sldId id="333" r:id="rId21"/>
    <p:sldId id="335" r:id="rId22"/>
    <p:sldId id="342" r:id="rId23"/>
    <p:sldId id="340" r:id="rId24"/>
    <p:sldId id="341" r:id="rId25"/>
  </p:sldIdLst>
  <p:sldSz cx="9144000" cy="5143500" type="screen16x9"/>
  <p:notesSz cx="6797675" cy="9928225"/>
  <p:custDataLst>
    <p:tags r:id="rId28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6E00"/>
    <a:srgbClr val="E4E4E4"/>
    <a:srgbClr val="000000"/>
    <a:srgbClr val="010000"/>
    <a:srgbClr val="009A00"/>
    <a:srgbClr val="673300"/>
    <a:srgbClr val="CD00CC"/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11" autoAdjust="0"/>
    <p:restoredTop sz="70452" autoAdjust="0"/>
  </p:normalViewPr>
  <p:slideViewPr>
    <p:cSldViewPr snapToGrid="0">
      <p:cViewPr>
        <p:scale>
          <a:sx n="100" d="100"/>
          <a:sy n="100" d="100"/>
        </p:scale>
        <p:origin x="-402" y="-108"/>
      </p:cViewPr>
      <p:guideLst>
        <p:guide orient="horz" pos="804"/>
        <p:guide orient="horz" pos="2432"/>
        <p:guide orient="horz" pos="481"/>
        <p:guide orient="horz" pos="935"/>
        <p:guide orient="horz" pos="593"/>
        <p:guide orient="horz" pos="2102"/>
        <p:guide orient="horz" pos="3173"/>
        <p:guide pos="2880"/>
        <p:guide pos="476"/>
        <p:guide pos="5602"/>
        <p:guide pos="204"/>
        <p:guide pos="5556"/>
        <p:guide pos="41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51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x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3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Lbls>
            <c:dLbl>
              <c:idx val="0"/>
              <c:layout>
                <c:manualLayout>
                  <c:x val="-2.1342547803638637E-3"/>
                  <c:y val="6.58644685567176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8128005310914824E-5"/>
                  <c:y val="9.87967028350764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326814785567029E-3"/>
                  <c:y val="1.3172893711343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0763039945813355E-3"/>
                  <c:y val="8.03546516391954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8.7701761872996543E-3"/>
                  <c:y val="-4.7426638086204018E-3"/>
                </c:manualLayout>
              </c:layout>
              <c:numFmt formatCode="0" sourceLinked="0"/>
              <c:spPr/>
              <c:txPr>
                <a:bodyPr/>
                <a:lstStyle/>
                <a:p>
                  <a:pPr>
                    <a:defRPr sz="1000" b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" sourceLinked="0"/>
            <c:txPr>
              <a:bodyPr/>
              <a:lstStyle/>
              <a:p>
                <a:pPr>
                  <a:defRPr sz="1000"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Tabelle1!$A$2:$A$6</c:f>
              <c:strCache>
                <c:ptCount val="5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2013</c:v>
                </c:pt>
                <c:pt idx="4">
                  <c:v>Ziel 2014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198</c:v>
                </c:pt>
                <c:pt idx="1">
                  <c:v>410</c:v>
                </c:pt>
                <c:pt idx="2">
                  <c:v>493</c:v>
                </c:pt>
                <c:pt idx="3">
                  <c:v>620</c:v>
                </c:pt>
                <c:pt idx="4">
                  <c:v>650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y</c:v>
                </c:pt>
              </c:strCache>
            </c:strRef>
          </c:tx>
          <c:spPr>
            <a:solidFill>
              <a:srgbClr val="FF6E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6E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invertIfNegative val="0"/>
            <c:bubble3D val="0"/>
            <c:spPr>
              <a:solidFill>
                <a:srgbClr val="FF6E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invertIfNegative val="0"/>
            <c:bubble3D val="0"/>
            <c:spPr>
              <a:solidFill>
                <a:srgbClr val="FF6E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3"/>
            <c:invertIfNegative val="0"/>
            <c:bubble3D val="0"/>
            <c:spPr>
              <a:solidFill>
                <a:srgbClr val="FF6E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4"/>
            <c:invertIfNegative val="0"/>
            <c:bubble3D val="0"/>
            <c:spPr>
              <a:solidFill>
                <a:srgbClr val="FF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0"/>
                  <c:y val="9.87967028350764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9.87967028350764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506880105140803E-3"/>
                  <c:y val="9.87967028350764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013760210281606E-3"/>
                  <c:y val="6.58644685567176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3.2932234278358801E-3"/>
                </c:manualLayout>
              </c:layout>
              <c:numFmt formatCode="#,##0" sourceLinked="0"/>
              <c:spPr/>
              <c:txPr>
                <a:bodyPr/>
                <a:lstStyle/>
                <a:p>
                  <a:pPr>
                    <a:defRPr sz="1000" b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</c:dLbl>
            <c:txPr>
              <a:bodyPr/>
              <a:lstStyle/>
              <a:p>
                <a:pPr>
                  <a:defRPr sz="1000"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Tabelle1!$A$2:$A$6</c:f>
              <c:strCache>
                <c:ptCount val="5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2013</c:v>
                </c:pt>
                <c:pt idx="4">
                  <c:v>Ziel 2014</c:v>
                </c:pt>
              </c:strCache>
            </c:str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259</c:v>
                </c:pt>
                <c:pt idx="1">
                  <c:v>631</c:v>
                </c:pt>
                <c:pt idx="2">
                  <c:v>720</c:v>
                </c:pt>
                <c:pt idx="3">
                  <c:v>968</c:v>
                </c:pt>
                <c:pt idx="4">
                  <c:v>1000</c:v>
                </c:pt>
              </c:numCache>
            </c:numRef>
          </c:val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Spalte1</c:v>
                </c:pt>
              </c:strCache>
            </c:strRef>
          </c:tx>
          <c:invertIfNegative val="0"/>
          <c:cat>
            <c:strRef>
              <c:f>Tabelle1!$A$2:$A$6</c:f>
              <c:strCache>
                <c:ptCount val="5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2013</c:v>
                </c:pt>
                <c:pt idx="4">
                  <c:v>Ziel 2014</c:v>
                </c:pt>
              </c:strCache>
            </c:strRef>
          </c:cat>
          <c:val>
            <c:numRef>
              <c:f>Tabelle1!$D$2:$D$6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8"/>
        <c:axId val="152353024"/>
        <c:axId val="156071040"/>
      </c:barChart>
      <c:catAx>
        <c:axId val="15235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es-ES"/>
          </a:p>
        </c:txPr>
        <c:crossAx val="156071040"/>
        <c:crosses val="autoZero"/>
        <c:auto val="1"/>
        <c:lblAlgn val="ctr"/>
        <c:lblOffset val="100"/>
        <c:noMultiLvlLbl val="0"/>
      </c:catAx>
      <c:valAx>
        <c:axId val="156071040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es-ES"/>
          </a:p>
        </c:txPr>
        <c:crossAx val="152353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7E612-AABE-43F3-857C-871729D0A3F3}" type="datetimeFigureOut">
              <a:rPr lang="de-DE" smtClean="0"/>
              <a:t>29.05.2014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1098" y="942975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F313F-7FFB-4CB0-8D8E-76840FA5ECD1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5670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94E1F-1319-4ABC-9264-001E758320BF}" type="datetimeFigureOut">
              <a:rPr lang="de-DE" smtClean="0"/>
              <a:t>29.05.2014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E0290-0B78-40F9-BF70-70B347EE5B64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6427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i="1" noProof="0" dirty="0" smtClean="0"/>
              <a:t>Allgemeine Hinweise:</a:t>
            </a:r>
          </a:p>
          <a:p>
            <a:pPr marL="171450" indent="-171450">
              <a:buFont typeface="Symbol" panose="05050102010706020507" pitchFamily="18" charset="2"/>
              <a:buChar char="-"/>
            </a:pPr>
            <a:r>
              <a:rPr lang="de-DE" i="1" noProof="0" dirty="0" smtClean="0"/>
              <a:t>Die Präsentation im Vorfeld ausreichend üben. Gerne eigene Worte verwenden. Die folgenden Notizen zu den Folien sind nur ein Präsentationsleitfaden.</a:t>
            </a:r>
          </a:p>
          <a:p>
            <a:pPr marL="171450" indent="-171450">
              <a:buFont typeface="Symbol" panose="05050102010706020507" pitchFamily="18" charset="2"/>
              <a:buChar char="-"/>
            </a:pPr>
            <a:r>
              <a:rPr lang="de-DE" i="1" noProof="0" dirty="0" smtClean="0"/>
              <a:t>Weitergabe an Dritte nur als </a:t>
            </a:r>
            <a:r>
              <a:rPr lang="de-DE" i="1" noProof="0" dirty="0" err="1" smtClean="0"/>
              <a:t>pdf</a:t>
            </a:r>
            <a:r>
              <a:rPr lang="de-DE" i="1" noProof="0" dirty="0" smtClean="0"/>
              <a:t> mit “Datei - Speichern und Senden – als </a:t>
            </a:r>
            <a:r>
              <a:rPr lang="de-DE" i="1" noProof="0" dirty="0" err="1" smtClean="0"/>
              <a:t>pdf</a:t>
            </a:r>
            <a:r>
              <a:rPr lang="de-DE" i="1" noProof="0" dirty="0" smtClean="0"/>
              <a:t> senden”. Vorher nicht gezeigte Back </a:t>
            </a:r>
            <a:r>
              <a:rPr lang="de-DE" i="1" noProof="0" dirty="0" err="1" smtClean="0"/>
              <a:t>Up</a:t>
            </a:r>
            <a:r>
              <a:rPr lang="de-DE" i="1" noProof="0" dirty="0" smtClean="0"/>
              <a:t> Folien entfernen.</a:t>
            </a:r>
          </a:p>
          <a:p>
            <a:pPr marL="171450" indent="-171450">
              <a:buFont typeface="Symbol" panose="05050102010706020507" pitchFamily="18" charset="2"/>
              <a:buChar char="-"/>
            </a:pPr>
            <a:r>
              <a:rPr lang="de-DE" i="1" noProof="0" dirty="0" smtClean="0"/>
              <a:t>Den im Ordner enthaltenen </a:t>
            </a:r>
            <a:r>
              <a:rPr lang="de-DE" i="1" noProof="0" dirty="0" err="1" smtClean="0"/>
              <a:t>HoG</a:t>
            </a:r>
            <a:r>
              <a:rPr lang="de-DE" i="1" noProof="0" dirty="0" smtClean="0"/>
              <a:t> Logistikfilm und die detaillierte GARANT Präsentation bei Bedarf separat starten (in Präsentation nicht enthalten).</a:t>
            </a:r>
          </a:p>
          <a:p>
            <a:pPr marL="171450" indent="-171450">
              <a:buFont typeface="Symbol" panose="05050102010706020507" pitchFamily="18" charset="2"/>
              <a:buChar char="-"/>
            </a:pPr>
            <a:r>
              <a:rPr lang="de-DE" i="1" noProof="0" dirty="0" smtClean="0"/>
              <a:t>Master (immer aktuell) im </a:t>
            </a:r>
            <a:r>
              <a:rPr lang="de-DE" i="1" noProof="0" dirty="0" err="1" smtClean="0"/>
              <a:t>orangeNet</a:t>
            </a:r>
            <a:r>
              <a:rPr lang="de-DE" i="1" noProof="0" dirty="0" smtClean="0"/>
              <a:t> auf der Teamsite “Marketing Holding International” (ebenso </a:t>
            </a:r>
            <a:r>
              <a:rPr lang="de-DE" i="1" noProof="0" dirty="0" err="1" smtClean="0"/>
              <a:t>HoG</a:t>
            </a:r>
            <a:r>
              <a:rPr lang="de-DE" i="1" noProof="0" dirty="0" smtClean="0"/>
              <a:t> Logistikfilm und GARANT Präsentation). </a:t>
            </a:r>
          </a:p>
          <a:p>
            <a:endParaRPr lang="de-DE" noProof="0" dirty="0" smtClean="0"/>
          </a:p>
          <a:p>
            <a:endParaRPr lang="de-DE" noProof="0" dirty="0" smtClean="0"/>
          </a:p>
          <a:p>
            <a:r>
              <a:rPr lang="de-DE" b="1" i="1" u="sng" noProof="0" dirty="0" smtClean="0">
                <a:solidFill>
                  <a:schemeClr val="tx1"/>
                </a:solidFill>
              </a:rPr>
              <a:t>Text</a:t>
            </a:r>
          </a:p>
          <a:p>
            <a:r>
              <a:rPr lang="de-DE" noProof="0" dirty="0" smtClean="0">
                <a:solidFill>
                  <a:schemeClr val="tx1"/>
                </a:solidFill>
              </a:rPr>
              <a:t>“Herzlich Willkommen hier in </a:t>
            </a:r>
            <a:r>
              <a:rPr lang="de-DE" i="1" noProof="0" dirty="0" smtClean="0">
                <a:solidFill>
                  <a:schemeClr val="tx1"/>
                </a:solidFill>
              </a:rPr>
              <a:t>(STANDORT nennen)</a:t>
            </a:r>
            <a:r>
              <a:rPr lang="de-DE" i="0" noProof="0" dirty="0" smtClean="0">
                <a:solidFill>
                  <a:schemeClr val="tx1"/>
                </a:solidFill>
              </a:rPr>
              <a:t> </a:t>
            </a:r>
            <a:r>
              <a:rPr lang="de-DE" noProof="0" dirty="0" smtClean="0">
                <a:solidFill>
                  <a:schemeClr val="tx1"/>
                </a:solidFill>
              </a:rPr>
              <a:t>bzw. vielen Dank für die Einladung (Text jeweils anpassen)! </a:t>
            </a:r>
          </a:p>
          <a:p>
            <a:r>
              <a:rPr lang="de-DE" noProof="0" dirty="0" smtClean="0">
                <a:solidFill>
                  <a:schemeClr val="tx1"/>
                </a:solidFill>
              </a:rPr>
              <a:t>Es freut uns sehr, dass der heutige Termin</a:t>
            </a:r>
            <a:r>
              <a:rPr lang="de-DE" baseline="0" noProof="0" dirty="0" smtClean="0">
                <a:solidFill>
                  <a:schemeClr val="tx1"/>
                </a:solidFill>
              </a:rPr>
              <a:t> zustande gekommen ist.”</a:t>
            </a:r>
            <a:endParaRPr lang="de-DE" noProof="0" dirty="0" smtClean="0">
              <a:solidFill>
                <a:schemeClr val="tx1"/>
              </a:solidFill>
            </a:endParaRPr>
          </a:p>
          <a:p>
            <a:endParaRPr lang="de-DE" noProof="0" dirty="0" smtClean="0">
              <a:solidFill>
                <a:schemeClr val="tx1"/>
              </a:solidFill>
            </a:endParaRPr>
          </a:p>
          <a:p>
            <a:r>
              <a:rPr lang="de-DE" i="1" noProof="0" dirty="0" smtClean="0">
                <a:solidFill>
                  <a:schemeClr val="tx1"/>
                </a:solidFill>
              </a:rPr>
              <a:t>(Wenn möglich Kundenlogo einfügen, Größe ähnlich wie HOG Logo.)</a:t>
            </a:r>
            <a:endParaRPr lang="de-DE" i="1" noProof="0" dirty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0564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 smtClean="0"/>
              <a:t>“Was</a:t>
            </a:r>
            <a:r>
              <a:rPr lang="de-DE" baseline="0" noProof="0" dirty="0" smtClean="0"/>
              <a:t> unterscheidet GARANT von anderen Hersteller- oder Handelsmarken?</a:t>
            </a:r>
          </a:p>
          <a:p>
            <a:r>
              <a:rPr lang="de-DE" baseline="0" noProof="0" dirty="0" smtClean="0"/>
              <a:t>Wir entwickeln GARANT in der täglichen Zusammenarbeit mit Ihnen – den Anwendern, Lieferanten, Instituten und in unseren Testzentren.</a:t>
            </a:r>
          </a:p>
          <a:p>
            <a:r>
              <a:rPr lang="de-DE" baseline="0" noProof="0" dirty="0" smtClean="0"/>
              <a:t>Und dann wählen wir weltweit die besten Fertigungsmöglichkeiten aus.</a:t>
            </a:r>
          </a:p>
          <a:p>
            <a:r>
              <a:rPr lang="de-DE" baseline="0" noProof="0" dirty="0" smtClean="0"/>
              <a:t>So entsteht ein Top Werkzeug mit bestem Nutzen-/Preisverhältnis.</a:t>
            </a:r>
          </a:p>
          <a:p>
            <a:r>
              <a:rPr lang="de-DE" baseline="0" noProof="0" dirty="0" smtClean="0"/>
              <a:t>In der Zerspanungsrangliste sind wir mit GARANT unter den größten Herstellern immer vorne dabei. (Ziel bis spätestens 2020: Unter den Top 3.)</a:t>
            </a:r>
          </a:p>
          <a:p>
            <a:r>
              <a:rPr lang="de-DE" baseline="0" noProof="0" dirty="0" smtClean="0"/>
              <a:t>Übrigens: Viele bekannte Marken machen es auch nicht anders. </a:t>
            </a:r>
            <a:r>
              <a:rPr lang="de-DE" i="1" baseline="0" noProof="0" dirty="0" smtClean="0"/>
              <a:t>Nike, Adidas </a:t>
            </a:r>
            <a:r>
              <a:rPr lang="de-DE" baseline="0" noProof="0" dirty="0" smtClean="0"/>
              <a:t>oder </a:t>
            </a:r>
            <a:r>
              <a:rPr lang="de-DE" i="1" baseline="0" noProof="0" dirty="0" smtClean="0"/>
              <a:t>Apple</a:t>
            </a:r>
            <a:r>
              <a:rPr lang="de-DE" baseline="0" noProof="0" dirty="0" smtClean="0"/>
              <a:t>  entwickeln selbst - und andere produzieren.”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dirty="0" smtClean="0"/>
              <a:t>Option </a:t>
            </a:r>
            <a:r>
              <a:rPr lang="en-US" b="0" i="1" baseline="0" dirty="0" smtClean="0"/>
              <a:t>(</a:t>
            </a:r>
            <a:r>
              <a:rPr lang="en-US" b="0" i="1" baseline="0" dirty="0" err="1" smtClean="0"/>
              <a:t>empfohlen</a:t>
            </a:r>
            <a:r>
              <a:rPr lang="en-US" b="0" i="1" baseline="0" dirty="0" smtClean="0"/>
              <a:t>): GARANT </a:t>
            </a:r>
            <a:r>
              <a:rPr lang="en-US" b="0" i="1" baseline="0" dirty="0" err="1" smtClean="0"/>
              <a:t>Markenfilm</a:t>
            </a:r>
            <a:r>
              <a:rPr lang="en-US" b="0" i="1" baseline="0" dirty="0" smtClean="0"/>
              <a:t>  2:57 min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2307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 smtClean="0"/>
              <a:t>“Bleiben wir bei GARANT und kommen wir mit 360° </a:t>
            </a:r>
            <a:r>
              <a:rPr lang="de-DE" noProof="0" dirty="0" err="1" smtClean="0"/>
              <a:t>Tooling</a:t>
            </a:r>
            <a:r>
              <a:rPr lang="de-DE" noProof="0" dirty="0" smtClean="0"/>
              <a:t> zum dritten Kompetenzfeld</a:t>
            </a:r>
            <a:r>
              <a:rPr lang="de-DE" baseline="0" noProof="0" dirty="0" smtClean="0"/>
              <a:t> – der Servicekompetenz.</a:t>
            </a:r>
          </a:p>
          <a:p>
            <a:r>
              <a:rPr lang="de-DE" baseline="0" noProof="0" dirty="0" smtClean="0"/>
              <a:t>GARANT 360° </a:t>
            </a:r>
            <a:r>
              <a:rPr lang="de-DE" baseline="0" noProof="0" dirty="0" err="1" smtClean="0"/>
              <a:t>Tooling</a:t>
            </a:r>
            <a:r>
              <a:rPr lang="de-DE" baseline="0" noProof="0" dirty="0" smtClean="0"/>
              <a:t> ist ein Servicepaket aus 7 Elementen rund um die Zerspanung und zum Thema Werkzeugplanung/ -versorgung/ -einsatz.”</a:t>
            </a:r>
          </a:p>
          <a:p>
            <a:r>
              <a:rPr lang="de-DE" b="1" i="1" baseline="0" noProof="0" dirty="0" smtClean="0"/>
              <a:t>KLICK</a:t>
            </a:r>
          </a:p>
          <a:p>
            <a:r>
              <a:rPr lang="de-DE" baseline="0" noProof="0" dirty="0" smtClean="0"/>
              <a:t>“GARANT </a:t>
            </a:r>
            <a:r>
              <a:rPr lang="de-DE" baseline="0" noProof="0" dirty="0" err="1" smtClean="0"/>
              <a:t>eTool</a:t>
            </a:r>
            <a:r>
              <a:rPr lang="de-DE" baseline="0" noProof="0" dirty="0" smtClean="0"/>
              <a:t> ...” </a:t>
            </a:r>
            <a:r>
              <a:rPr lang="de-DE" i="1" baseline="0" noProof="0" dirty="0" smtClean="0"/>
              <a:t>(kurze Erläuterung)</a:t>
            </a:r>
          </a:p>
          <a:p>
            <a:r>
              <a:rPr lang="de-DE" b="1" i="1" baseline="0" noProof="0" dirty="0" smtClean="0"/>
              <a:t>KLICK</a:t>
            </a:r>
          </a:p>
          <a:p>
            <a:r>
              <a:rPr lang="de-DE" b="0" i="1" baseline="0" noProof="0" dirty="0" smtClean="0"/>
              <a:t>“GARANT </a:t>
            </a:r>
            <a:r>
              <a:rPr lang="de-DE" b="0" i="1" baseline="0" noProof="0" dirty="0" err="1" smtClean="0"/>
              <a:t>ToolScout</a:t>
            </a:r>
            <a:r>
              <a:rPr lang="de-DE" b="0" i="1" baseline="0" noProof="0" dirty="0" smtClean="0"/>
              <a:t> …” (kurze Erläuterung)</a:t>
            </a:r>
          </a:p>
          <a:p>
            <a:r>
              <a:rPr lang="de-DE" baseline="0" noProof="0" dirty="0" smtClean="0"/>
              <a:t>……………………….</a:t>
            </a:r>
          </a:p>
          <a:p>
            <a:endParaRPr lang="de-DE" baseline="0" noProof="0" dirty="0" smtClean="0"/>
          </a:p>
          <a:p>
            <a:r>
              <a:rPr lang="de-DE" baseline="0" noProof="0" dirty="0" smtClean="0"/>
              <a:t>“GARANT  360° </a:t>
            </a:r>
            <a:r>
              <a:rPr lang="de-DE" baseline="0" noProof="0" dirty="0" err="1" smtClean="0"/>
              <a:t>Tooling</a:t>
            </a:r>
            <a:r>
              <a:rPr lang="de-DE" baseline="0" noProof="0" dirty="0" smtClean="0"/>
              <a:t> zielt voll darauf ab, Sie mit unserem Knowhow in Ihrer kontinuierlichen Produktivitätsverbesserung aktiv zu unterstützen. Nutzen Sie das Angebot der kostenfreien Beratung.”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8930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 smtClean="0"/>
              <a:t>“Von produktiven Fertigungsprozessen zu hochproduktiven elektronischen Beschaffungsprozessen.</a:t>
            </a:r>
          </a:p>
          <a:p>
            <a:r>
              <a:rPr lang="de-DE" noProof="0" dirty="0" smtClean="0"/>
              <a:t>Papierlos von der WZ-Auswahl bis zur Verrechnung.</a:t>
            </a:r>
          </a:p>
          <a:p>
            <a:r>
              <a:rPr lang="de-DE" noProof="0" dirty="0" smtClean="0"/>
              <a:t>Die</a:t>
            </a:r>
            <a:r>
              <a:rPr lang="de-DE" baseline="0" noProof="0" dirty="0" smtClean="0"/>
              <a:t> drei wichtigsten Plattformen:</a:t>
            </a:r>
          </a:p>
          <a:p>
            <a:pPr marL="228600" indent="-228600">
              <a:buAutoNum type="arabicPeriod"/>
            </a:pPr>
            <a:r>
              <a:rPr lang="de-DE" baseline="0" noProof="0" dirty="0" smtClean="0"/>
              <a:t>Unser </a:t>
            </a:r>
            <a:r>
              <a:rPr lang="de-DE" baseline="0" noProof="0" dirty="0" err="1" smtClean="0"/>
              <a:t>eShop</a:t>
            </a:r>
            <a:r>
              <a:rPr lang="de-DE" baseline="0" noProof="0" dirty="0" smtClean="0"/>
              <a:t>: Er ist der Hoffmann Katalog kombiniert mit den vielen Vorteilen der neuen Medien.</a:t>
            </a:r>
          </a:p>
          <a:p>
            <a:pPr marL="228600" indent="-228600">
              <a:buAutoNum type="arabicPeriod"/>
            </a:pPr>
            <a:r>
              <a:rPr lang="de-DE" baseline="0" noProof="0" dirty="0" err="1" smtClean="0"/>
              <a:t>eCatalog</a:t>
            </a:r>
            <a:r>
              <a:rPr lang="de-DE" baseline="0" noProof="0" dirty="0" smtClean="0"/>
              <a:t>: Damit stellen wir Ihnen unseren Katalog in allen gängigen Formaten für Ihre System zur Verfügung – und das in 18 Sprachen.</a:t>
            </a:r>
          </a:p>
          <a:p>
            <a:pPr marL="228600" indent="-228600">
              <a:buAutoNum type="arabicPeriod"/>
            </a:pPr>
            <a:r>
              <a:rPr lang="de-DE" baseline="0" noProof="0" dirty="0" smtClean="0"/>
              <a:t>Simple </a:t>
            </a:r>
            <a:r>
              <a:rPr lang="de-DE" baseline="0" noProof="0" dirty="0" err="1" smtClean="0"/>
              <a:t>system</a:t>
            </a:r>
            <a:r>
              <a:rPr lang="de-DE" baseline="0" noProof="0" dirty="0" smtClean="0"/>
              <a:t>: Unsere Antwort auf Beschaffungsmarktplätze. Mit 27 </a:t>
            </a:r>
            <a:r>
              <a:rPr lang="de-DE" baseline="0" noProof="0" dirty="0" err="1" smtClean="0"/>
              <a:t>Mio</a:t>
            </a:r>
            <a:r>
              <a:rPr lang="de-DE" baseline="0" noProof="0" dirty="0" smtClean="0"/>
              <a:t> Artikeln und 440 Lieferanten der führende B2B Marktplatz. Für Sie als unser Kunde kosten- u. gebührenfrei.”</a:t>
            </a:r>
          </a:p>
          <a:p>
            <a:pPr marL="0" indent="0">
              <a:buNone/>
            </a:pPr>
            <a:endParaRPr lang="de-DE" baseline="0" noProof="0" dirty="0" smtClean="0"/>
          </a:p>
          <a:p>
            <a:pPr marL="0" indent="0">
              <a:buNone/>
            </a:pPr>
            <a:r>
              <a:rPr lang="de-DE" baseline="0" noProof="0" dirty="0" smtClean="0"/>
              <a:t>“Zusätzlich haben wir noch viele weitere Schnittstellen und </a:t>
            </a:r>
            <a:r>
              <a:rPr lang="de-DE" baseline="0" noProof="0" dirty="0" err="1" smtClean="0"/>
              <a:t>ePlattformen</a:t>
            </a:r>
            <a:r>
              <a:rPr lang="de-DE" baseline="0" noProof="0" dirty="0" smtClean="0"/>
              <a:t> für </a:t>
            </a:r>
            <a:r>
              <a:rPr lang="de-DE" baseline="0" noProof="0" dirty="0" err="1" smtClean="0"/>
              <a:t>MobileBusiness</a:t>
            </a:r>
            <a:r>
              <a:rPr lang="de-DE" baseline="0" noProof="0" dirty="0" smtClean="0"/>
              <a:t>, B2C für Ihre Mitarbeiter, etc.  </a:t>
            </a:r>
          </a:p>
          <a:p>
            <a:pPr marL="0" indent="0">
              <a:buNone/>
            </a:pPr>
            <a:r>
              <a:rPr lang="de-DE" baseline="0" noProof="0" dirty="0" smtClean="0"/>
              <a:t>Lassen Sie sich einfach von unseren Experten beraten. </a:t>
            </a:r>
          </a:p>
          <a:p>
            <a:pPr marL="0" indent="0">
              <a:buNone/>
            </a:pPr>
            <a:r>
              <a:rPr lang="de-DE" baseline="0" noProof="0" dirty="0" smtClean="0"/>
              <a:t>Gemeinsam können wir noch viel optimieren.”</a:t>
            </a:r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2193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 smtClean="0">
                <a:solidFill>
                  <a:schemeClr val="tx1"/>
                </a:solidFill>
              </a:rPr>
              <a:t>“Das</a:t>
            </a:r>
            <a:r>
              <a:rPr lang="de-DE" baseline="0" noProof="0" dirty="0" smtClean="0">
                <a:solidFill>
                  <a:schemeClr val="tx1"/>
                </a:solidFill>
              </a:rPr>
              <a:t> mit Abstand wichtigste Element der Servicekompetenz: DIE MENSCHEN.”</a:t>
            </a:r>
          </a:p>
          <a:p>
            <a:r>
              <a:rPr lang="de-DE" b="1" i="1" baseline="0" noProof="0" dirty="0" smtClean="0">
                <a:solidFill>
                  <a:schemeClr val="tx1"/>
                </a:solidFill>
              </a:rPr>
              <a:t>KLICK</a:t>
            </a:r>
          </a:p>
          <a:p>
            <a:r>
              <a:rPr lang="de-DE" baseline="0" noProof="0" dirty="0" smtClean="0">
                <a:solidFill>
                  <a:schemeClr val="tx1"/>
                </a:solidFill>
              </a:rPr>
              <a:t>“Mit der </a:t>
            </a:r>
            <a:r>
              <a:rPr lang="de-DE" baseline="0" noProof="0" dirty="0" err="1" smtClean="0">
                <a:solidFill>
                  <a:schemeClr val="tx1"/>
                </a:solidFill>
              </a:rPr>
              <a:t>HoG</a:t>
            </a:r>
            <a:r>
              <a:rPr lang="de-DE" baseline="0" noProof="0" dirty="0" smtClean="0">
                <a:solidFill>
                  <a:schemeClr val="tx1"/>
                </a:solidFill>
              </a:rPr>
              <a:t> haben Sie Zugriff auf das kompetenteste Fachberaternetzwerk rund ums Werkzeug in Europa mit </a:t>
            </a:r>
          </a:p>
          <a:p>
            <a:pPr marL="171450" indent="-171450">
              <a:buFontTx/>
              <a:buChar char="-"/>
            </a:pPr>
            <a:r>
              <a:rPr lang="de-DE" sz="1200" noProof="0" dirty="0" smtClean="0">
                <a:solidFill>
                  <a:schemeClr val="tx1"/>
                </a:solidFill>
                <a:cs typeface="Segoe UI"/>
              </a:rPr>
              <a:t>Anwendungstechniker Zerspanung </a:t>
            </a:r>
          </a:p>
          <a:p>
            <a:pPr marL="171450" indent="-171450">
              <a:buFontTx/>
              <a:buChar char="-"/>
            </a:pPr>
            <a:r>
              <a:rPr lang="de-DE" sz="1200" noProof="0" dirty="0" smtClean="0">
                <a:solidFill>
                  <a:schemeClr val="tx1"/>
                </a:solidFill>
                <a:cs typeface="Segoe UI"/>
              </a:rPr>
              <a:t>Betriebseinrichtungs-Fachberater </a:t>
            </a:r>
          </a:p>
          <a:p>
            <a:pPr marL="171450" indent="-171450">
              <a:buFontTx/>
              <a:buChar char="-"/>
            </a:pPr>
            <a:r>
              <a:rPr lang="de-DE" sz="1200" noProof="0" dirty="0" smtClean="0">
                <a:solidFill>
                  <a:schemeClr val="tx1"/>
                </a:solidFill>
                <a:cs typeface="Segoe UI"/>
              </a:rPr>
              <a:t>E-Business-Experten</a:t>
            </a:r>
          </a:p>
          <a:p>
            <a:pPr marL="0" lvl="1" indent="0">
              <a:spcAft>
                <a:spcPts val="300"/>
              </a:spcAft>
              <a:buFont typeface="Wingdings" pitchFamily="2" charset="2"/>
              <a:buNone/>
            </a:pPr>
            <a:r>
              <a:rPr lang="de-DE" sz="1200" baseline="0" noProof="0" dirty="0" smtClean="0">
                <a:solidFill>
                  <a:schemeClr val="tx1"/>
                </a:solidFill>
                <a:cs typeface="+mn-cs"/>
              </a:rPr>
              <a:t>-   und natürlich unseren </a:t>
            </a:r>
            <a:r>
              <a:rPr lang="de-DE" sz="1200" noProof="0" dirty="0" smtClean="0">
                <a:solidFill>
                  <a:schemeClr val="tx1"/>
                </a:solidFill>
                <a:cs typeface="Segoe UI"/>
              </a:rPr>
              <a:t>Messtechnik-Spezialisten.</a:t>
            </a:r>
          </a:p>
          <a:p>
            <a:r>
              <a:rPr lang="de-DE" noProof="0" dirty="0" smtClean="0">
                <a:solidFill>
                  <a:schemeClr val="tx1"/>
                </a:solidFill>
              </a:rPr>
              <a:t>Wir bieten Ihnen somit hochqualifiziertes Fachwissen in allen Bereichen.” </a:t>
            </a:r>
            <a:r>
              <a:rPr lang="de-DE" baseline="0" noProof="0" dirty="0" smtClean="0">
                <a:solidFill>
                  <a:schemeClr val="tx1"/>
                </a:solidFill>
              </a:rPr>
              <a:t>    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100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 smtClean="0"/>
              <a:t>“Der Beweis für den Erfolg des Hoffmann Group-Konzepts</a:t>
            </a:r>
            <a:r>
              <a:rPr lang="de-DE" baseline="0" noProof="0" dirty="0" smtClean="0"/>
              <a:t> ist die ständig wachsende Zahl unserer Kunden. </a:t>
            </a:r>
          </a:p>
          <a:p>
            <a:r>
              <a:rPr lang="de-DE" baseline="0" noProof="0" dirty="0" smtClean="0"/>
              <a:t>In D gibt es nur wenige metallverarbeitende Industriebetriebe, die nicht mit uns zusammenarbeiten.</a:t>
            </a:r>
          </a:p>
          <a:p>
            <a:r>
              <a:rPr lang="de-DE" baseline="0" noProof="0" dirty="0" smtClean="0"/>
              <a:t>Unser klares Ziel ist alle bestehenden und zukünftigen Kunden zu Hoffmann Group Fans zu machen.</a:t>
            </a:r>
          </a:p>
          <a:p>
            <a:r>
              <a:rPr lang="de-DE" baseline="0" noProof="0" dirty="0" smtClean="0"/>
              <a:t>Die Preise und Auszeichnung, die wir regelmäßig erhalten, sind dafür eine schöne Bestätigung und Ansporn zugleich.</a:t>
            </a:r>
            <a:br>
              <a:rPr lang="de-DE" baseline="0" noProof="0" dirty="0" smtClean="0"/>
            </a:br>
            <a:r>
              <a:rPr lang="de-DE" baseline="0" noProof="0" dirty="0" smtClean="0"/>
              <a:t>(Auszeichnungen von …).</a:t>
            </a:r>
          </a:p>
          <a:p>
            <a:endParaRPr lang="de-DE" baseline="0" noProof="0" dirty="0" smtClean="0"/>
          </a:p>
          <a:p>
            <a:r>
              <a:rPr lang="de-DE" baseline="0" noProof="0" dirty="0" smtClean="0"/>
              <a:t>Zusammenfassend: Was unterscheidet die Hoffmann Group und wie schaffen wir es, mit C-Artikel wie Werkzeug Kunden zu Fans zu machen?</a:t>
            </a:r>
          </a:p>
          <a:p>
            <a:r>
              <a:rPr lang="de-DE" baseline="0" noProof="0" dirty="0" smtClean="0"/>
              <a:t>Es ist einerseits die einzigartige Kombination aus Handels-/Hersteller- u. Servicekompetenz. </a:t>
            </a:r>
          </a:p>
          <a:p>
            <a:r>
              <a:rPr lang="de-DE" baseline="0" noProof="0" dirty="0" smtClean="0"/>
              <a:t>Und andererseits sind es die 3 wichtigsten Alleinstellungen </a:t>
            </a:r>
            <a:r>
              <a:rPr lang="de-DE" i="1" baseline="0" noProof="0" dirty="0" smtClean="0"/>
              <a:t>(aufzählen):</a:t>
            </a:r>
          </a:p>
          <a:p>
            <a:pPr marL="228600" indent="-228600">
              <a:buAutoNum type="arabicPeriod"/>
            </a:pPr>
            <a:r>
              <a:rPr lang="de-DE" baseline="0" noProof="0" dirty="0" smtClean="0"/>
              <a:t>Das umfassende Produktprogramm mit unserer Premiummarke GARANT zum besten Nutzen-/Preisverhältnis.</a:t>
            </a:r>
          </a:p>
          <a:p>
            <a:pPr marL="228600" indent="-228600">
              <a:buAutoNum type="arabicPeriod"/>
            </a:pPr>
            <a:r>
              <a:rPr lang="de-DE" baseline="0" noProof="0" dirty="0" smtClean="0"/>
              <a:t>Die zuverlässigste Werkzeuglogistik für höchste Versorgungssicherheit.</a:t>
            </a:r>
          </a:p>
          <a:p>
            <a:pPr marL="0" indent="0">
              <a:buNone/>
            </a:pPr>
            <a:r>
              <a:rPr lang="de-DE" baseline="0" noProof="0" dirty="0" smtClean="0"/>
              <a:t>Und allem voran:</a:t>
            </a:r>
          </a:p>
          <a:p>
            <a:pPr marL="0" indent="0">
              <a:buNone/>
            </a:pPr>
            <a:r>
              <a:rPr lang="de-DE" baseline="0" noProof="0" dirty="0" smtClean="0"/>
              <a:t>3.  Die 2.500 kompetentesten und engagiertesten Mitarbeiter der Branche.”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7531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/>
              <a:t>“Für Sie geben wir alles</a:t>
            </a:r>
            <a:r>
              <a:rPr lang="de-DE" baseline="0" noProof="0" dirty="0" smtClean="0"/>
              <a:t> – und sind erst zufrieden, wenn Sie es auch sind. Versprochen.</a:t>
            </a:r>
            <a:r>
              <a:rPr lang="de-DE" noProof="0" dirty="0" smtClean="0"/>
              <a:t>”</a:t>
            </a:r>
          </a:p>
          <a:p>
            <a:endParaRPr lang="de-DE" noProof="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2193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Option: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“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Sollten Sie Interesse an unseren sozialem Engagement mit unserer Foundation haben (CSR Aktivitäten =Corporate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Social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Responsibility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), kann ich Ihnen gerne noch mit 3 Folien zeigen, was wir hier tun und wie wir hier vorgehen.”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Option: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(Bei Rückfragen zum DTM Sponsoring</a:t>
            </a:r>
            <a:r>
              <a:rPr kumimoji="0" lang="de-DE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 </a:t>
            </a:r>
            <a:r>
              <a:rPr kumimoji="0" lang="de-DE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bitte die Zusatzfolie zeigen und auf die Entwicklungen aus dem Rennsport bezüglich Leichtbau und kraftstoffsparende Motorentechnik hinweisen.)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“Damit sind wir immer vorne mit dabei”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Anmerkung: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Jetzt oder auch während der Präsentation besteht die Möglichkeit “Probleme zu stressen” um unsere Alleinstellungen zu spielen. Mögliche Fragen (selbst bitte beliebig ergänzen):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Haben Sie eigene Werkzeug-Läger bzw. wie wichtig ist Versorgungssicherheit?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Fertigen Sie im Ausland. Wenn ja wo?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Welche Herstellermarken setzen Sie heute in Ihrer Fertigung ein?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Wie sind Ihre Erfahrungen mit GARANT-Produkten? (in welchen Bereichen)?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Welche Elemente von 360° </a:t>
            </a:r>
            <a:r>
              <a:rPr kumimoji="0" lang="de-DE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Tooling</a:t>
            </a:r>
            <a:r>
              <a:rPr kumimoji="0" lang="de-DE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nutzen Sie?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 lassen Sie heute Nachschleifen?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Verwenden Sie Werkzeug-Automaten?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Wie läuft heute Ihr Bestellprozess? Nutzen Sie E-Business?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Welche Services sind für Sie besonders interessant?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Bei welchen Lieferanten decken Sie Ihren Bedarf außer uns (Anteile</a:t>
            </a:r>
            <a:r>
              <a:rPr kumimoji="0" lang="de-DE" sz="12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)?  etc</a:t>
            </a:r>
            <a:r>
              <a:rPr kumimoji="0" lang="de-DE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0564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2193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2193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4589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 smtClean="0"/>
              <a:t>“Kurz zur Gliederung der Präsentation:</a:t>
            </a:r>
          </a:p>
          <a:p>
            <a:r>
              <a:rPr lang="de-DE" noProof="0" dirty="0" smtClean="0"/>
              <a:t>Ein Chart zu Zahlen,</a:t>
            </a:r>
            <a:r>
              <a:rPr lang="de-DE" baseline="0" noProof="0" dirty="0" smtClean="0"/>
              <a:t> </a:t>
            </a:r>
            <a:r>
              <a:rPr lang="de-DE" noProof="0" dirty="0" smtClean="0"/>
              <a:t>Daten, Fakten,</a:t>
            </a:r>
          </a:p>
          <a:p>
            <a:r>
              <a:rPr lang="de-DE" noProof="0" dirty="0" smtClean="0"/>
              <a:t>ein Chart zu unserer Internationalisierung.</a:t>
            </a:r>
          </a:p>
          <a:p>
            <a:r>
              <a:rPr lang="de-DE" noProof="0" dirty="0" smtClean="0"/>
              <a:t>Dann zum Kern der Hoffmann Group – unserer Dreifachkompetenz.</a:t>
            </a:r>
          </a:p>
          <a:p>
            <a:r>
              <a:rPr lang="de-DE" noProof="0" dirty="0" smtClean="0"/>
              <a:t>Und</a:t>
            </a:r>
            <a:r>
              <a:rPr lang="de-DE" baseline="0" noProof="0" dirty="0" smtClean="0"/>
              <a:t> am Ende das Wichtigste: Was sagen Sie, was sagen unsere Kunden zur HOG?”</a:t>
            </a:r>
            <a:endParaRPr lang="de-DE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05649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5932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43202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0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627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627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62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 smtClean="0">
                <a:solidFill>
                  <a:schemeClr val="tx1"/>
                </a:solidFill>
              </a:rPr>
              <a:t>“Starten</a:t>
            </a:r>
            <a:r>
              <a:rPr lang="de-DE" baseline="0" noProof="0" dirty="0" smtClean="0">
                <a:solidFill>
                  <a:schemeClr val="tx1"/>
                </a:solidFill>
              </a:rPr>
              <a:t> wir mit ein paar wichtigen Zahlen:</a:t>
            </a:r>
          </a:p>
          <a:p>
            <a:r>
              <a:rPr lang="de-DE" baseline="0" noProof="0" dirty="0" smtClean="0">
                <a:solidFill>
                  <a:schemeClr val="tx1"/>
                </a:solidFill>
              </a:rPr>
              <a:t>135.000 zufriedene Kunden,</a:t>
            </a:r>
          </a:p>
          <a:p>
            <a:r>
              <a:rPr lang="de-DE" baseline="0" noProof="0" dirty="0" smtClean="0">
                <a:solidFill>
                  <a:schemeClr val="tx1"/>
                </a:solidFill>
              </a:rPr>
              <a:t>2.500 begeisterte Mitarbeiter,</a:t>
            </a:r>
          </a:p>
          <a:p>
            <a:r>
              <a:rPr lang="de-DE" baseline="0" noProof="0" dirty="0" smtClean="0">
                <a:solidFill>
                  <a:schemeClr val="tx1"/>
                </a:solidFill>
              </a:rPr>
              <a:t>und in diesem Jahr über 1 Mrd. € Umsatz.”    </a:t>
            </a:r>
          </a:p>
          <a:p>
            <a:endParaRPr lang="de-DE" b="1" baseline="0" noProof="0" dirty="0" smtClean="0">
              <a:solidFill>
                <a:schemeClr val="tx1"/>
              </a:solidFill>
            </a:endParaRPr>
          </a:p>
          <a:p>
            <a:r>
              <a:rPr lang="de-DE" b="0" baseline="0" noProof="0" dirty="0" smtClean="0">
                <a:solidFill>
                  <a:schemeClr val="tx1"/>
                </a:solidFill>
              </a:rPr>
              <a:t>“Damit sind wir seit dem Jahr 2000 um durchschnittlich über 10% pro Jahr organisch gewachsen. </a:t>
            </a:r>
          </a:p>
          <a:p>
            <a:r>
              <a:rPr lang="de-DE" b="0" baseline="0" noProof="0" dirty="0" smtClean="0">
                <a:solidFill>
                  <a:schemeClr val="tx1"/>
                </a:solidFill>
              </a:rPr>
              <a:t>Hoffmann steht als überdurchschnittlich erfolgreiches Familienunternehmen seit über 90 Jahren für Nachhaltigkeit, Kontinuität und Stabilität. </a:t>
            </a:r>
          </a:p>
          <a:p>
            <a:r>
              <a:rPr lang="de-DE" b="0" baseline="0" noProof="0" dirty="0" smtClean="0">
                <a:solidFill>
                  <a:schemeClr val="tx1"/>
                </a:solidFill>
              </a:rPr>
              <a:t>Keinerlei Abhängigkeiten von Banken. Unser größter Kunde macht 2% vom Gesamtumsatz.</a:t>
            </a:r>
          </a:p>
          <a:p>
            <a:r>
              <a:rPr lang="de-DE" b="0" baseline="0" noProof="0" dirty="0" smtClean="0">
                <a:solidFill>
                  <a:schemeClr val="tx1"/>
                </a:solidFill>
              </a:rPr>
              <a:t>Das Wachstum wurde national über Marktanteilsgewinnung und international über die Erschließung neuer Märkte erreicht.”</a:t>
            </a:r>
          </a:p>
          <a:p>
            <a:endParaRPr lang="de-DE" b="0" baseline="0" noProof="0" dirty="0" smtClean="0">
              <a:solidFill>
                <a:schemeClr val="tx1"/>
              </a:solidFill>
            </a:endParaRPr>
          </a:p>
          <a:p>
            <a:r>
              <a:rPr lang="de-DE" b="1" i="1" noProof="0" dirty="0" smtClean="0">
                <a:solidFill>
                  <a:schemeClr val="tx1"/>
                </a:solidFill>
              </a:rPr>
              <a:t>Option (Ausnahme): </a:t>
            </a:r>
            <a:r>
              <a:rPr lang="de-DE" b="0" i="1" noProof="0" dirty="0" smtClean="0">
                <a:solidFill>
                  <a:schemeClr val="tx1"/>
                </a:solidFill>
              </a:rPr>
              <a:t>HOG Historie</a:t>
            </a:r>
          </a:p>
          <a:p>
            <a:endParaRPr lang="de-DE" b="0" noProof="0" dirty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3029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 smtClean="0"/>
              <a:t>“Stichwort Internationalisierung:</a:t>
            </a:r>
          </a:p>
          <a:p>
            <a:r>
              <a:rPr lang="de-DE" noProof="0" dirty="0" smtClean="0"/>
              <a:t>In</a:t>
            </a:r>
            <a:r>
              <a:rPr lang="de-DE" baseline="0" noProof="0" dirty="0" smtClean="0"/>
              <a:t> Europa ist </a:t>
            </a:r>
            <a:r>
              <a:rPr lang="de-DE" baseline="0" noProof="0" dirty="0" err="1" smtClean="0"/>
              <a:t>HoG</a:t>
            </a:r>
            <a:r>
              <a:rPr lang="de-DE" baseline="0" noProof="0" dirty="0" smtClean="0"/>
              <a:t> die klare Nr.1.</a:t>
            </a:r>
          </a:p>
          <a:p>
            <a:r>
              <a:rPr lang="de-DE" baseline="0" noProof="0" dirty="0" smtClean="0"/>
              <a:t>In über 50 Länder (orange gekennzeichnet) sind wir mit qualifizierten Fachberatern vertreten. </a:t>
            </a:r>
          </a:p>
          <a:p>
            <a:r>
              <a:rPr lang="de-DE" baseline="0" noProof="0" dirty="0" smtClean="0"/>
              <a:t>In allen übrigen Ländern sind wir mit unserem starken Exportteam für Sie da.”</a:t>
            </a:r>
          </a:p>
          <a:p>
            <a:endParaRPr lang="de-DE" baseline="0" noProof="0" dirty="0" smtClean="0"/>
          </a:p>
          <a:p>
            <a:r>
              <a:rPr lang="de-DE" i="1" baseline="0" noProof="0" dirty="0" smtClean="0"/>
              <a:t>Hinweis: Es sind alle Länder orange eingefärbt, in denen wir zumindest einen Partner haben, dessen AD-Mitarbeiter bei uns ausgebildet wurden!</a:t>
            </a:r>
            <a:endParaRPr lang="de-DE" i="1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3029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 smtClean="0"/>
              <a:t>„Was ist das Erfolgsgeheimnis der HOG</a:t>
            </a:r>
            <a:r>
              <a:rPr lang="de-DE" baseline="0" noProof="0" dirty="0" smtClean="0"/>
              <a:t> als Systempartner für Qualitätswerkzeuge?“</a:t>
            </a:r>
          </a:p>
          <a:p>
            <a:r>
              <a:rPr lang="de-DE" i="1" baseline="0" noProof="0" dirty="0" smtClean="0"/>
              <a:t>Pause </a:t>
            </a:r>
          </a:p>
          <a:p>
            <a:r>
              <a:rPr lang="de-DE" b="1" i="1" baseline="0" noProof="0" dirty="0" smtClean="0">
                <a:solidFill>
                  <a:schemeClr val="tx1"/>
                </a:solidFill>
              </a:rPr>
              <a:t>KLICK</a:t>
            </a:r>
          </a:p>
          <a:p>
            <a:r>
              <a:rPr lang="de-DE" baseline="0" noProof="0" dirty="0" smtClean="0"/>
              <a:t>„Es ist die einzigartige Kombination aus Handels-, Hersteller- u. Servicekompetenz aus einer Hand.“</a:t>
            </a:r>
          </a:p>
          <a:p>
            <a:r>
              <a:rPr lang="de-DE" b="1" i="1" baseline="0" noProof="0" dirty="0" smtClean="0"/>
              <a:t>KLICK</a:t>
            </a:r>
          </a:p>
          <a:p>
            <a:r>
              <a:rPr lang="de-DE" b="0" baseline="0" noProof="0" dirty="0" smtClean="0"/>
              <a:t>„Handelskompetenz bedeutet: Top Auswahl, zuverlässige Versorgung.</a:t>
            </a:r>
          </a:p>
          <a:p>
            <a:r>
              <a:rPr lang="de-DE" b="0" baseline="0" noProof="0" dirty="0" smtClean="0"/>
              <a:t>Herstellerkompetenz meint: Mit GARANT innovative Premiumqualität zum besten Nutzen-/Preisverhältnis.</a:t>
            </a:r>
          </a:p>
          <a:p>
            <a:r>
              <a:rPr lang="de-DE" b="0" baseline="0" noProof="0" dirty="0" smtClean="0"/>
              <a:t>Servicekompetenz heißt: Ein umfassendes Servicepaket mit Fokus auf kompetente, persönliche Beratung.“</a:t>
            </a:r>
          </a:p>
          <a:p>
            <a:r>
              <a:rPr lang="de-DE" b="1" i="1" baseline="0" noProof="0" dirty="0" smtClean="0"/>
              <a:t>Option </a:t>
            </a:r>
            <a:r>
              <a:rPr lang="de-DE" b="0" i="1" baseline="0" noProof="0" dirty="0" smtClean="0"/>
              <a:t>(empfohlen): HOG Markenspot 1:55 min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044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 smtClean="0"/>
              <a:t>„Was ist das zentrale</a:t>
            </a:r>
            <a:r>
              <a:rPr lang="de-DE" baseline="0" noProof="0" dirty="0" smtClean="0"/>
              <a:t> Thema </a:t>
            </a:r>
            <a:r>
              <a:rPr lang="de-DE" noProof="0" dirty="0" smtClean="0"/>
              <a:t>in der Handelskompetenz?“</a:t>
            </a:r>
            <a:endParaRPr lang="de-DE" baseline="0" noProof="0" dirty="0" smtClean="0"/>
          </a:p>
          <a:p>
            <a:r>
              <a:rPr lang="de-DE" b="1" i="1" baseline="0" noProof="0" dirty="0" smtClean="0"/>
              <a:t>Pause</a:t>
            </a:r>
          </a:p>
          <a:p>
            <a:r>
              <a:rPr lang="de-DE" baseline="0" noProof="0" dirty="0" smtClean="0"/>
              <a:t>„Der Katalog bzw. das Produktsortiment.“</a:t>
            </a:r>
          </a:p>
          <a:p>
            <a:r>
              <a:rPr lang="de-DE" b="1" i="1" baseline="0" noProof="0" dirty="0" smtClean="0"/>
              <a:t>KLICK</a:t>
            </a:r>
          </a:p>
          <a:p>
            <a:r>
              <a:rPr lang="de-DE" b="0" baseline="0" noProof="0" dirty="0" smtClean="0"/>
              <a:t>„Für unsere Kunden das wichtigste Werkzeug:</a:t>
            </a:r>
            <a:r>
              <a:rPr lang="de-DE" b="1" baseline="0" noProof="0" dirty="0" smtClean="0"/>
              <a:t/>
            </a:r>
            <a:br>
              <a:rPr lang="de-DE" b="1" baseline="0" noProof="0" dirty="0" smtClean="0"/>
            </a:br>
            <a:r>
              <a:rPr lang="de-DE" b="0" baseline="0" noProof="0" dirty="0" smtClean="0"/>
              <a:t>Ob gedruckt oder online (natürlich in Zukunft immer mehr online).</a:t>
            </a:r>
          </a:p>
          <a:p>
            <a:r>
              <a:rPr lang="de-DE" b="0" baseline="0" noProof="0" dirty="0" smtClean="0"/>
              <a:t>Über 60.000 sorgfältig ausgewählte Qualitätswerkzeuge,</a:t>
            </a:r>
          </a:p>
          <a:p>
            <a:r>
              <a:rPr lang="de-DE" b="0" baseline="0" noProof="0" dirty="0" smtClean="0"/>
              <a:t>mit vielen Neuheuten jedes Jahr,  in 18 Sprachen.“</a:t>
            </a:r>
            <a:endParaRPr lang="de-DE" b="1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62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 smtClean="0"/>
              <a:t>„Im Katalog mit über 60.000 Artikeln finden Sie</a:t>
            </a:r>
            <a:r>
              <a:rPr lang="de-DE" baseline="0" noProof="0" dirty="0" smtClean="0"/>
              <a:t> i. d. R. alles was Sie brauchen.</a:t>
            </a:r>
          </a:p>
          <a:p>
            <a:r>
              <a:rPr lang="de-DE" baseline="0" noProof="0" dirty="0" smtClean="0"/>
              <a:t>Entweder von unserer Premiummarke GARANT, unserer Qualitätsmarke HOLEX oder eine Auswahl von Werkzeugen der 500 führenden Herstellermarken.</a:t>
            </a:r>
          </a:p>
          <a:p>
            <a:r>
              <a:rPr lang="de-DE" baseline="0" noProof="0" dirty="0" smtClean="0"/>
              <a:t>Zusätzlich haben wir 500.000 Artikel unserer Hersteller gelistet.</a:t>
            </a:r>
          </a:p>
          <a:p>
            <a:r>
              <a:rPr lang="de-DE" baseline="0" noProof="0" dirty="0" smtClean="0"/>
              <a:t>Und das alles mit transparenten und 1 Jahr gültigen Preisen.</a:t>
            </a:r>
          </a:p>
          <a:p>
            <a:r>
              <a:rPr lang="de-DE" baseline="0" noProof="0" dirty="0" smtClean="0"/>
              <a:t>Dafür sind 92 Produktmanager weltweit für Sie tätig.</a:t>
            </a:r>
          </a:p>
          <a:p>
            <a:r>
              <a:rPr lang="de-DE" baseline="0" noProof="0" dirty="0" smtClean="0"/>
              <a:t>Damit können Sie die Anzahl Ihrer Lieferanten im C-Artikelbereich guten Gewissens reduzieren.“</a:t>
            </a:r>
          </a:p>
          <a:p>
            <a:r>
              <a:rPr lang="de-DE" baseline="0" noProof="0" dirty="0" smtClean="0"/>
              <a:t> </a:t>
            </a:r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1027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 smtClean="0"/>
              <a:t>“Der zweite wichtige Punkt</a:t>
            </a:r>
            <a:r>
              <a:rPr lang="de-DE" baseline="0" noProof="0" dirty="0" smtClean="0"/>
              <a:t> in der Handelskompetenz ist die zuverlässigste Werkzeugversorgung am Markt.”</a:t>
            </a:r>
          </a:p>
          <a:p>
            <a:r>
              <a:rPr lang="de-DE" b="1" baseline="0" noProof="0" dirty="0" smtClean="0"/>
              <a:t>KLICK</a:t>
            </a:r>
          </a:p>
          <a:p>
            <a:r>
              <a:rPr lang="de-DE" b="0" baseline="0" noProof="0" dirty="0" smtClean="0"/>
              <a:t>“99% Lieferfähigkeit, 99,9% Liefergenauigkeit, … </a:t>
            </a:r>
            <a:r>
              <a:rPr lang="de-DE" b="0" baseline="0" noProof="0" dirty="0" err="1" smtClean="0"/>
              <a:t>nobody</a:t>
            </a:r>
            <a:r>
              <a:rPr lang="de-DE" b="0" baseline="0" noProof="0" dirty="0" smtClean="0"/>
              <a:t> </a:t>
            </a:r>
            <a:r>
              <a:rPr lang="de-DE" b="0" baseline="0" noProof="0" dirty="0" err="1" smtClean="0"/>
              <a:t>is</a:t>
            </a:r>
            <a:r>
              <a:rPr lang="de-DE" b="0" baseline="0" noProof="0" dirty="0" smtClean="0"/>
              <a:t> </a:t>
            </a:r>
            <a:r>
              <a:rPr lang="de-DE" b="0" baseline="0" noProof="0" dirty="0" err="1" smtClean="0"/>
              <a:t>perfect</a:t>
            </a:r>
            <a:r>
              <a:rPr lang="de-DE" b="0" baseline="0" noProof="0" dirty="0" smtClean="0"/>
              <a:t>. </a:t>
            </a:r>
            <a:r>
              <a:rPr lang="de-DE" b="0" baseline="0" noProof="0" dirty="0" smtClean="0">
                <a:sym typeface="Wingdings" panose="05000000000000000000" pitchFamily="2" charset="2"/>
              </a:rPr>
              <a:t></a:t>
            </a:r>
            <a:endParaRPr lang="de-DE" b="0" baseline="0" noProof="0" dirty="0" smtClean="0"/>
          </a:p>
          <a:p>
            <a:r>
              <a:rPr lang="de-DE" b="0" noProof="0" dirty="0" smtClean="0"/>
              <a:t>Jeden Tag 60.000 Positionen mit konsequenter Null-Fehler-Strategie, TÜV geprüft, in 24 Std. </a:t>
            </a:r>
            <a:r>
              <a:rPr lang="de-DE" b="0" baseline="0" noProof="0" dirty="0" smtClean="0"/>
              <a:t>in D und 48 Std. in Europa.</a:t>
            </a:r>
          </a:p>
          <a:p>
            <a:r>
              <a:rPr lang="de-DE" b="0" baseline="0" noProof="0" dirty="0" smtClean="0"/>
              <a:t>Das bedeutet für Sie: Allerhöchste Versorgungssicherheit. In dieser Form einzigartig am Markt.</a:t>
            </a:r>
          </a:p>
          <a:p>
            <a:r>
              <a:rPr lang="de-DE" b="0" baseline="0" noProof="0" dirty="0" smtClean="0"/>
              <a:t>Dafür leisten wir uns einen eigenfinanzierten Lagerbestand von über 100 </a:t>
            </a:r>
            <a:r>
              <a:rPr lang="de-DE" b="0" baseline="0" noProof="0" dirty="0" err="1" smtClean="0"/>
              <a:t>Mio</a:t>
            </a:r>
            <a:r>
              <a:rPr lang="de-DE" b="0" baseline="0" noProof="0" dirty="0" smtClean="0"/>
              <a:t> €!”</a:t>
            </a:r>
          </a:p>
          <a:p>
            <a:endParaRPr lang="de-DE" b="0" baseline="0" noProof="0" dirty="0" smtClean="0"/>
          </a:p>
          <a:p>
            <a:r>
              <a:rPr lang="de-DE" b="1" i="1" baseline="0" noProof="0" dirty="0" smtClean="0"/>
              <a:t>Option:</a:t>
            </a:r>
            <a:r>
              <a:rPr lang="de-DE" b="0" baseline="0" noProof="0" dirty="0" smtClean="0"/>
              <a:t> “Ich kann Ihnen gerne, wenn Sie Interesse haben und es Ihre Zeit zulässt, im Anschluss einen 6-minütigen Film aus unserer Logistik zeigen.” (6:45)</a:t>
            </a:r>
            <a:endParaRPr lang="de-DE" b="0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62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 smtClean="0"/>
              <a:t>“Nach der Handelskompetenz nun zur Herstellerkompetenz:</a:t>
            </a:r>
          </a:p>
          <a:p>
            <a:r>
              <a:rPr lang="de-DE" noProof="0" dirty="0" smtClean="0"/>
              <a:t>Seit über 40 Jahren entwickeln und optimieren wir Werkzeuge</a:t>
            </a:r>
            <a:r>
              <a:rPr lang="de-DE" baseline="0" noProof="0" dirty="0" smtClean="0"/>
              <a:t> aus allen Produktbereichen.</a:t>
            </a:r>
          </a:p>
          <a:p>
            <a:r>
              <a:rPr lang="de-DE" baseline="0" noProof="0" dirty="0" smtClean="0"/>
              <a:t>Aktuell können Sie aus 25.000 GARANT-Werkzeugen zum besten Nutzen-/Preisverhältnis auswählen.”</a:t>
            </a:r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E0290-0B78-40F9-BF70-70B347EE5B6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8930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3383227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29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900000"/>
            <a:ext cx="7200900" cy="3756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 cap="all" baseline="0">
                <a:solidFill>
                  <a:schemeClr val="bg1"/>
                </a:solidFill>
                <a:latin typeface="+mj-lt"/>
                <a:cs typeface="Segoe UI"/>
              </a:defRPr>
            </a:lvl1pPr>
          </a:lstStyle>
          <a:p>
            <a:pPr lvl="0"/>
            <a:r>
              <a:rPr lang="de-DE" dirty="0" smtClean="0"/>
              <a:t>Hier steht eine </a:t>
            </a:r>
            <a:r>
              <a:rPr lang="de-DE" dirty="0" err="1" smtClean="0"/>
              <a:t>titelheadline</a:t>
            </a:r>
            <a:endParaRPr lang="de-DE" dirty="0" smtClean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1397759"/>
            <a:ext cx="7200900" cy="3756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  <a:cs typeface="Segoe UI"/>
              </a:defRPr>
            </a:lvl1pPr>
          </a:lstStyle>
          <a:p>
            <a:pPr lvl="0"/>
            <a:r>
              <a:rPr lang="de-DE" dirty="0" smtClean="0"/>
              <a:t>Max Mustermann</a:t>
            </a:r>
          </a:p>
        </p:txBody>
      </p:sp>
    </p:spTree>
    <p:extLst>
      <p:ext uri="{BB962C8B-B14F-4D97-AF65-F5344CB8AC3E}">
        <p14:creationId xmlns:p14="http://schemas.microsoft.com/office/powerpoint/2010/main" val="1676277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6779533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05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feld 8"/>
          <p:cNvSpPr txBox="1"/>
          <p:nvPr userDrawn="1"/>
        </p:nvSpPr>
        <p:spPr>
          <a:xfrm>
            <a:off x="720000" y="4860000"/>
            <a:ext cx="64807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5D275084-530A-40B8-8D9B-302E92A023AA}" type="datetime1">
              <a:rPr lang="de-DE" sz="800" smtClean="0">
                <a:solidFill>
                  <a:prstClr val="black"/>
                </a:solidFill>
                <a:latin typeface="Segoe UI"/>
                <a:cs typeface="Segoe UI"/>
                <a:sym typeface="Segoe UI"/>
              </a:rPr>
              <a:pPr/>
              <a:t>29.05.2014</a:t>
            </a:fld>
            <a:endParaRPr lang="de-DE" sz="800">
              <a:solidFill>
                <a:prstClr val="black"/>
              </a:solidFill>
              <a:latin typeface="Segoe UI"/>
              <a:cs typeface="Segoe UI"/>
              <a:sym typeface="Segoe UI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1403648" y="4860000"/>
            <a:ext cx="252028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smtClean="0">
                <a:solidFill>
                  <a:prstClr val="black"/>
                </a:solidFill>
                <a:latin typeface="Segoe UI"/>
                <a:cs typeface="Segoe UI"/>
                <a:sym typeface="Segoe UI"/>
              </a:rPr>
              <a:t>Autor</a:t>
            </a:r>
            <a:endParaRPr lang="de-DE" sz="800">
              <a:solidFill>
                <a:prstClr val="black"/>
              </a:solidFill>
              <a:latin typeface="Segoe UI"/>
              <a:cs typeface="Segoe UI"/>
              <a:sym typeface="Segoe UI"/>
            </a:endParaRP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0"/>
          </p:nvPr>
        </p:nvSpPr>
        <p:spPr>
          <a:xfrm>
            <a:off x="900000" y="1260000"/>
            <a:ext cx="7740000" cy="3111950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Clr>
                <a:srgbClr val="FF6E00"/>
              </a:buClr>
              <a:buFont typeface="Wingdings" panose="05000000000000000000" pitchFamily="2" charset="2"/>
              <a:buChar char="§"/>
              <a:defRPr sz="1800">
                <a:latin typeface="Segoe UI"/>
                <a:cs typeface="Segoe UI"/>
                <a:sym typeface="Segoe UI"/>
              </a:defRPr>
            </a:lvl1pPr>
            <a:lvl2pPr marL="742950" indent="-285750">
              <a:buClr>
                <a:srgbClr val="FF6E00"/>
              </a:buClr>
              <a:buFont typeface="Wingdings" panose="05000000000000000000" pitchFamily="2" charset="2"/>
              <a:buChar char="§"/>
              <a:defRPr sz="1800">
                <a:latin typeface="Segoe UI"/>
                <a:cs typeface="Segoe UI"/>
                <a:sym typeface="Segoe UI"/>
              </a:defRPr>
            </a:lvl2pPr>
            <a:lvl3pPr marL="1143000" indent="-228600">
              <a:buClr>
                <a:srgbClr val="FF6E00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6E00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F6E00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304069"/>
            <a:ext cx="5940000" cy="375606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2400" cap="all" baseline="0">
                <a:solidFill>
                  <a:srgbClr val="FF6E00"/>
                </a:solidFill>
                <a:latin typeface="Segoe UI"/>
                <a:cs typeface="Segoe UI"/>
                <a:sym typeface="Segoe UI"/>
              </a:defRPr>
            </a:lvl1pPr>
          </a:lstStyle>
          <a:p>
            <a:r>
              <a:rPr lang="de-DE" sz="2400" cap="all" baseline="0" dirty="0" err="1" smtClean="0">
                <a:solidFill>
                  <a:srgbClr val="FF6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</a:t>
            </a:r>
            <a:endParaRPr lang="de-DE" sz="2400" cap="all" baseline="0" dirty="0">
              <a:solidFill>
                <a:srgbClr val="FF6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53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440946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25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900000"/>
            <a:ext cx="7200900" cy="3756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 cap="all" baseline="0">
                <a:solidFill>
                  <a:schemeClr val="bg1"/>
                </a:solidFill>
                <a:latin typeface="Segoe UI"/>
                <a:cs typeface="Segoe UI"/>
                <a:sym typeface="Segoe UI"/>
              </a:defRPr>
            </a:lvl1pPr>
          </a:lstStyle>
          <a:p>
            <a:pPr lvl="0"/>
            <a:r>
              <a:rPr lang="de-DE" dirty="0" smtClean="0"/>
              <a:t>vielen dank für Ihre </a:t>
            </a:r>
            <a:r>
              <a:rPr lang="de-DE" dirty="0" err="1" smtClean="0"/>
              <a:t>aufmerksamkeit</a:t>
            </a:r>
            <a:endParaRPr lang="de-DE" dirty="0" smtClean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030" y="4014066"/>
            <a:ext cx="3094336" cy="70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81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1883005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2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360000"/>
            <a:ext cx="8496300" cy="3756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Segoe UI"/>
                <a:cs typeface="Segoe UI"/>
                <a:sym typeface="Segoe UI"/>
              </a:defRPr>
            </a:lvl1pPr>
          </a:lstStyle>
          <a:p>
            <a:r>
              <a:rPr lang="de-DE" sz="2400" cap="all" baseline="0" dirty="0" smtClean="0">
                <a:solidFill>
                  <a:srgbClr val="FF6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 entsteht eine </a:t>
            </a:r>
            <a:r>
              <a:rPr lang="de-DE" sz="2400" cap="all" baseline="0" dirty="0" err="1" smtClean="0">
                <a:solidFill>
                  <a:srgbClr val="FF6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</a:t>
            </a:r>
            <a:r>
              <a:rPr lang="de-DE" sz="2400" cap="all" baseline="0" dirty="0" smtClean="0">
                <a:solidFill>
                  <a:srgbClr val="FF6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de-DE" sz="2400" cap="all" baseline="0" dirty="0" err="1" smtClean="0">
                <a:solidFill>
                  <a:srgbClr val="FF6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de-DE" sz="2400" cap="all" baseline="0" dirty="0">
              <a:solidFill>
                <a:srgbClr val="FF6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753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437125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97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platzhalter 13"/>
          <p:cNvSpPr>
            <a:spLocks noGrp="1"/>
          </p:cNvSpPr>
          <p:nvPr>
            <p:ph type="body" sz="quarter" idx="10"/>
          </p:nvPr>
        </p:nvSpPr>
        <p:spPr>
          <a:xfrm>
            <a:off x="755649" y="1276349"/>
            <a:ext cx="8137526" cy="3382963"/>
          </a:xfrm>
          <a:prstGeom prst="rect">
            <a:avLst/>
          </a:prstGeom>
        </p:spPr>
        <p:txBody>
          <a:bodyPr/>
          <a:lstStyle>
            <a:lvl1pPr marL="269875" indent="-269875">
              <a:buClr>
                <a:srgbClr val="FF6E00"/>
              </a:buClr>
              <a:buFont typeface="Wingdings" panose="05000000000000000000" pitchFamily="2" charset="2"/>
              <a:buChar char="§"/>
              <a:defRPr sz="1800">
                <a:latin typeface="+mn-lt"/>
                <a:cs typeface="Segoe UI"/>
              </a:defRPr>
            </a:lvl1pPr>
            <a:lvl2pPr marL="742950" indent="-285750">
              <a:buClr>
                <a:srgbClr val="FF6E00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6E00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6E00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F6E00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55650" y="360000"/>
            <a:ext cx="5904350" cy="375606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2400" cap="all" baseline="0">
                <a:solidFill>
                  <a:srgbClr val="FF6E00"/>
                </a:solidFill>
                <a:latin typeface="Segoe UI"/>
                <a:cs typeface="Segoe UI"/>
                <a:sym typeface="Segoe UI"/>
              </a:defRPr>
            </a:lvl1pPr>
          </a:lstStyle>
          <a:p>
            <a:r>
              <a:rPr lang="de-DE" sz="2400" cap="all" baseline="0" dirty="0" smtClean="0">
                <a:solidFill>
                  <a:srgbClr val="FF6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 entsteht eine </a:t>
            </a:r>
            <a:r>
              <a:rPr lang="de-DE" sz="2400" cap="all" baseline="0" dirty="0" err="1" smtClean="0">
                <a:solidFill>
                  <a:srgbClr val="FF6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</a:t>
            </a:r>
            <a:r>
              <a:rPr lang="de-DE" sz="2400" cap="all" baseline="0" dirty="0" smtClean="0">
                <a:solidFill>
                  <a:srgbClr val="FF6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de-DE" sz="2400" cap="all" baseline="0" dirty="0" err="1" smtClean="0">
                <a:solidFill>
                  <a:srgbClr val="FF6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de-DE" sz="2400" cap="all" baseline="0" dirty="0">
              <a:solidFill>
                <a:srgbClr val="FF6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25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4543283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21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feld 8"/>
          <p:cNvSpPr txBox="1"/>
          <p:nvPr userDrawn="1"/>
        </p:nvSpPr>
        <p:spPr>
          <a:xfrm>
            <a:off x="720000" y="4860000"/>
            <a:ext cx="64807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5D275084-530A-40B8-8D9B-302E92A023AA}" type="datetime1">
              <a:rPr lang="de-DE" sz="800" smtClean="0">
                <a:solidFill>
                  <a:prstClr val="black"/>
                </a:solidFill>
                <a:latin typeface="Segoe UI"/>
                <a:cs typeface="Segoe UI"/>
                <a:sym typeface="Segoe UI"/>
              </a:rPr>
              <a:pPr/>
              <a:t>29.05.2014</a:t>
            </a:fld>
            <a:endParaRPr lang="de-DE" sz="800">
              <a:solidFill>
                <a:prstClr val="black"/>
              </a:solidFill>
              <a:latin typeface="Segoe UI"/>
              <a:cs typeface="Segoe UI"/>
              <a:sym typeface="Segoe UI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1403648" y="4860000"/>
            <a:ext cx="252028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smtClean="0">
                <a:solidFill>
                  <a:prstClr val="black"/>
                </a:solidFill>
                <a:latin typeface="Segoe UI"/>
                <a:cs typeface="Segoe UI"/>
                <a:sym typeface="Segoe UI"/>
              </a:rPr>
              <a:t>Autor</a:t>
            </a:r>
            <a:endParaRPr lang="de-DE" sz="800">
              <a:solidFill>
                <a:prstClr val="black"/>
              </a:solidFill>
              <a:latin typeface="Segoe UI"/>
              <a:cs typeface="Segoe UI"/>
              <a:sym typeface="Segoe UI"/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4860031" y="1276825"/>
            <a:ext cx="4033143" cy="338248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6E00"/>
              </a:buClr>
              <a:buFont typeface="Wingdings" panose="05000000000000000000" pitchFamily="2" charset="2"/>
              <a:buNone/>
              <a:defRPr lang="de-DE" sz="1800" kern="1200" cap="none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sz="1800" cap="none" baseline="0" smtClean="0">
                <a:solidFill>
                  <a:schemeClr val="tx1"/>
                </a:solidFill>
                <a:latin typeface="Segoe UI"/>
                <a:cs typeface="Arial" panose="020B0604020202020204" pitchFamily="34" charset="0"/>
              </a:rPr>
              <a:t>Bild durch Klicken auf Symbol hinzufügen</a:t>
            </a:r>
            <a:endParaRPr lang="de-DE">
              <a:latin typeface="Segoe UI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55649" y="1276350"/>
            <a:ext cx="4033143" cy="3382488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Clr>
                <a:srgbClr val="FF6E00"/>
              </a:buClr>
              <a:buFont typeface="Wingdings" panose="05000000000000000000" pitchFamily="2" charset="2"/>
              <a:buChar char="§"/>
              <a:defRPr sz="1800">
                <a:latin typeface="Segoe UI"/>
                <a:cs typeface="Segoe UI"/>
                <a:sym typeface="Segoe UI"/>
              </a:defRPr>
            </a:lvl1pPr>
            <a:lvl2pPr marL="541338" indent="-271463">
              <a:buClr>
                <a:srgbClr val="FF6E00"/>
              </a:buClr>
              <a:buFont typeface="Wingdings" panose="05000000000000000000" pitchFamily="2" charset="2"/>
              <a:buChar char="§"/>
              <a:defRPr sz="1600">
                <a:latin typeface="Segoe UI"/>
                <a:cs typeface="Segoe UI"/>
                <a:sym typeface="Segoe UI"/>
              </a:defRPr>
            </a:lvl2pPr>
            <a:lvl3pPr marL="717550" indent="-176213">
              <a:buClrTx/>
              <a:buFont typeface="Symbol" panose="05050102010706020507" pitchFamily="18" charset="2"/>
              <a:buChar char="-"/>
              <a:tabLst/>
              <a:defRPr sz="1400">
                <a:latin typeface="Segoe UI"/>
                <a:cs typeface="Segoe UI"/>
                <a:sym typeface="Segoe UI"/>
              </a:defRPr>
            </a:lvl3pPr>
            <a:lvl4pPr marL="900113" indent="-182563">
              <a:buClrTx/>
              <a:buFont typeface="Symbol" panose="05050102010706020507" pitchFamily="18" charset="2"/>
              <a:buChar char="-"/>
              <a:defRPr sz="1400">
                <a:latin typeface="Segoe UI"/>
                <a:cs typeface="Segoe UI"/>
                <a:sym typeface="Segoe UI"/>
              </a:defRPr>
            </a:lvl4pPr>
            <a:lvl5pPr marL="1076325" indent="-176213">
              <a:buClrTx/>
              <a:buFont typeface="Symbol" panose="05050102010706020507" pitchFamily="18" charset="2"/>
              <a:buChar char="-"/>
              <a:tabLst/>
              <a:defRPr sz="1400">
                <a:latin typeface="Segoe UI"/>
                <a:cs typeface="Segoe UI"/>
                <a:sym typeface="Segoe UI"/>
              </a:defRPr>
            </a:lvl5pPr>
          </a:lstStyle>
          <a:p>
            <a:pPr lvl="0"/>
            <a:r>
              <a:rPr lang="de-DE" dirty="0" smtClean="0"/>
              <a:t>Erste Ebene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360000"/>
            <a:ext cx="5904350" cy="3756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cap="all" baseline="0">
                <a:solidFill>
                  <a:srgbClr val="FF6E00"/>
                </a:solidFill>
                <a:latin typeface="Segoe UI"/>
                <a:cs typeface="Segoe UI"/>
                <a:sym typeface="Segoe UI"/>
              </a:defRPr>
            </a:lvl1pPr>
          </a:lstStyle>
          <a:p>
            <a:r>
              <a:rPr lang="de-DE" sz="2400" cap="all" baseline="0" dirty="0" smtClean="0">
                <a:solidFill>
                  <a:srgbClr val="FF6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 entsteht eine </a:t>
            </a:r>
            <a:r>
              <a:rPr lang="de-DE" sz="2400" cap="all" baseline="0" dirty="0" err="1" smtClean="0">
                <a:solidFill>
                  <a:srgbClr val="FF6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</a:t>
            </a:r>
            <a:r>
              <a:rPr lang="de-DE" sz="2400" cap="all" baseline="0" dirty="0" smtClean="0">
                <a:solidFill>
                  <a:srgbClr val="FF6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de-DE" sz="2400" cap="all" baseline="0" dirty="0" err="1" smtClean="0">
                <a:solidFill>
                  <a:srgbClr val="FF6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de-DE" sz="2400" cap="all" baseline="0" dirty="0">
              <a:solidFill>
                <a:srgbClr val="FF6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153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Ebe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1612685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5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feld 8"/>
          <p:cNvSpPr txBox="1"/>
          <p:nvPr userDrawn="1"/>
        </p:nvSpPr>
        <p:spPr>
          <a:xfrm>
            <a:off x="720000" y="4860000"/>
            <a:ext cx="64807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5D275084-530A-40B8-8D9B-302E92A023AA}" type="datetime1">
              <a:rPr lang="de-DE" sz="800" smtClean="0">
                <a:solidFill>
                  <a:prstClr val="black"/>
                </a:solidFill>
                <a:latin typeface="Segoe UI"/>
                <a:cs typeface="Segoe UI"/>
                <a:sym typeface="Segoe UI"/>
              </a:rPr>
              <a:pPr/>
              <a:t>29.05.2014</a:t>
            </a:fld>
            <a:endParaRPr lang="de-DE" sz="800">
              <a:solidFill>
                <a:prstClr val="black"/>
              </a:solidFill>
              <a:latin typeface="Segoe UI"/>
              <a:cs typeface="Segoe UI"/>
              <a:sym typeface="Segoe UI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1403648" y="4860000"/>
            <a:ext cx="252028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smtClean="0">
                <a:solidFill>
                  <a:prstClr val="black"/>
                </a:solidFill>
                <a:latin typeface="Segoe UI"/>
                <a:cs typeface="Segoe UI"/>
                <a:sym typeface="Segoe UI"/>
              </a:rPr>
              <a:t>Autor</a:t>
            </a:r>
            <a:endParaRPr lang="de-DE" sz="800">
              <a:solidFill>
                <a:prstClr val="black"/>
              </a:solidFill>
              <a:latin typeface="Segoe UI"/>
              <a:cs typeface="Segoe UI"/>
              <a:sym typeface="Segoe UI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55649" y="1276350"/>
            <a:ext cx="8137525" cy="338296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Clr>
                <a:srgbClr val="FF6E00"/>
              </a:buClr>
              <a:buFont typeface="Wingdings" panose="05000000000000000000" pitchFamily="2" charset="2"/>
              <a:buChar char="§"/>
              <a:defRPr sz="1800">
                <a:latin typeface="Segoe UI"/>
                <a:cs typeface="Segoe UI"/>
                <a:sym typeface="Segoe UI"/>
              </a:defRPr>
            </a:lvl1pPr>
            <a:lvl2pPr marL="541338" indent="-271463">
              <a:buClr>
                <a:srgbClr val="FF6E00"/>
              </a:buClr>
              <a:buFont typeface="Wingdings" panose="05000000000000000000" pitchFamily="2" charset="2"/>
              <a:buChar char="§"/>
              <a:defRPr sz="1600" baseline="0">
                <a:latin typeface="Segoe UI"/>
                <a:cs typeface="Segoe UI"/>
                <a:sym typeface="Segoe UI"/>
              </a:defRPr>
            </a:lvl2pPr>
            <a:lvl3pPr marL="717550" indent="-176213">
              <a:buClrTx/>
              <a:buFont typeface="Symbol" panose="05050102010706020507" pitchFamily="18" charset="2"/>
              <a:buChar char="-"/>
              <a:tabLst/>
              <a:defRPr sz="1400">
                <a:latin typeface="Segoe UI"/>
                <a:cs typeface="Segoe UI"/>
                <a:sym typeface="Segoe UI"/>
              </a:defRPr>
            </a:lvl3pPr>
            <a:lvl4pPr marL="900113" indent="-182563">
              <a:buClrTx/>
              <a:buFont typeface="Symbol" panose="05050102010706020507" pitchFamily="18" charset="2"/>
              <a:buChar char="-"/>
              <a:defRPr sz="1400">
                <a:latin typeface="Segoe UI"/>
                <a:cs typeface="Segoe UI"/>
                <a:sym typeface="Segoe UI"/>
              </a:defRPr>
            </a:lvl4pPr>
            <a:lvl5pPr marL="1076325" indent="-176213">
              <a:buClrTx/>
              <a:buFont typeface="Symbol" panose="05050102010706020507" pitchFamily="18" charset="2"/>
              <a:buChar char="-"/>
              <a:tabLst/>
              <a:defRPr sz="1400">
                <a:latin typeface="Segoe UI"/>
                <a:cs typeface="Segoe UI"/>
                <a:sym typeface="Segoe UI"/>
              </a:defRPr>
            </a:lvl5pPr>
          </a:lstStyle>
          <a:p>
            <a:pPr lvl="0"/>
            <a:r>
              <a:rPr lang="de-DE" dirty="0" smtClean="0"/>
              <a:t>Erste Ebene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360000"/>
            <a:ext cx="5904350" cy="3756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cap="all" baseline="0">
                <a:solidFill>
                  <a:srgbClr val="FF6E00"/>
                </a:solidFill>
                <a:latin typeface="Segoe UI"/>
                <a:cs typeface="Segoe UI"/>
                <a:sym typeface="Segoe UI"/>
              </a:defRPr>
            </a:lvl1pPr>
          </a:lstStyle>
          <a:p>
            <a:r>
              <a:rPr lang="de-DE" sz="2400" cap="all" baseline="0" dirty="0" smtClean="0">
                <a:solidFill>
                  <a:srgbClr val="FF6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 entsteht eine </a:t>
            </a:r>
            <a:r>
              <a:rPr lang="de-DE" sz="2400" cap="all" baseline="0" dirty="0" err="1" smtClean="0">
                <a:solidFill>
                  <a:srgbClr val="FF6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</a:t>
            </a:r>
            <a:r>
              <a:rPr lang="de-DE" sz="2400" cap="all" baseline="0" dirty="0" smtClean="0">
                <a:solidFill>
                  <a:srgbClr val="FF6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de-DE" sz="2400" cap="all" baseline="0" dirty="0" err="1" smtClean="0">
                <a:solidFill>
                  <a:srgbClr val="FF6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de-DE" sz="2400" cap="all" baseline="0" dirty="0">
              <a:solidFill>
                <a:srgbClr val="FF6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390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Vielen 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6751252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51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3"/>
            <a:ext cx="9240012" cy="5148072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2700000"/>
            <a:ext cx="7200900" cy="3756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 cap="all" baseline="0">
                <a:solidFill>
                  <a:schemeClr val="tx1"/>
                </a:solidFill>
                <a:latin typeface="Segoe UI"/>
                <a:cs typeface="Segoe UI"/>
                <a:sym typeface="Segoe UI"/>
              </a:defRPr>
            </a:lvl1pPr>
          </a:lstStyle>
          <a:p>
            <a:pPr lvl="0"/>
            <a:r>
              <a:rPr lang="de-DE" dirty="0" smtClean="0"/>
              <a:t>vielen dank für Ihre </a:t>
            </a:r>
            <a:r>
              <a:rPr lang="de-DE" dirty="0" err="1" smtClean="0"/>
              <a:t>aufmerksamkeit</a:t>
            </a:r>
            <a:endParaRPr lang="de-DE" dirty="0" smtClean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030" y="4014066"/>
            <a:ext cx="3094336" cy="70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7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3627849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57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6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881" y="1662368"/>
            <a:ext cx="6532487" cy="148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1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9503893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81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6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900000"/>
            <a:ext cx="7200900" cy="375606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2500" cap="all" baseline="0">
                <a:solidFill>
                  <a:schemeClr val="bg1"/>
                </a:solidFill>
                <a:latin typeface="Segoe UI"/>
                <a:cs typeface="Segoe UI"/>
                <a:sym typeface="Segoe UI"/>
              </a:defRPr>
            </a:lvl1pPr>
          </a:lstStyle>
          <a:p>
            <a:pPr lvl="0"/>
            <a:r>
              <a:rPr lang="de-DE" dirty="0" err="1" smtClean="0"/>
              <a:t>headline</a:t>
            </a:r>
            <a:endParaRPr lang="de-DE" dirty="0" smtClean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1296000"/>
            <a:ext cx="7200900" cy="375646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None/>
              <a:defRPr sz="1800">
                <a:latin typeface="Segoe UI"/>
                <a:cs typeface="Segoe UI"/>
                <a:sym typeface="Segoe UI"/>
              </a:defRPr>
            </a:lvl1pPr>
          </a:lstStyle>
          <a:p>
            <a:pPr lvl="0"/>
            <a:r>
              <a:rPr lang="de-DE" dirty="0" err="1" smtClean="0"/>
              <a:t>Subline</a:t>
            </a:r>
            <a:endParaRPr lang="de-DE" dirty="0" smtClean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030" y="4014066"/>
            <a:ext cx="3094336" cy="70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8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9208211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3" name="think-cell Folie" r:id="rId14" imgW="401" imgH="408" progId="TCLayout.ActiveDocument.1">
                  <p:embed/>
                </p:oleObj>
              </mc:Choice>
              <mc:Fallback>
                <p:oleObj name="think-cell Folie" r:id="rId14" imgW="401" imgH="40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/>
          <p:cNvSpPr/>
          <p:nvPr/>
        </p:nvSpPr>
        <p:spPr>
          <a:xfrm>
            <a:off x="0" y="0"/>
            <a:ext cx="288000" cy="5143500"/>
          </a:xfrm>
          <a:prstGeom prst="rect">
            <a:avLst/>
          </a:prstGeom>
          <a:solidFill>
            <a:srgbClr val="FF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400" y="252000"/>
            <a:ext cx="1619863" cy="36759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0" y="4860000"/>
            <a:ext cx="28803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5EA35B66-E63F-48A6-8852-063975B3F0BC}" type="slidenum">
              <a:rPr lang="de-DE" sz="800" b="1" smtClean="0">
                <a:latin typeface="Segoe UI"/>
                <a:cs typeface="Segoe UI"/>
                <a:sym typeface="Segoe UI"/>
              </a:rPr>
              <a:pPr algn="ctr"/>
              <a:t>‹Nº›</a:t>
            </a:fld>
            <a:endParaRPr lang="de-DE" sz="800" b="1">
              <a:latin typeface="Segoe UI"/>
              <a:cs typeface="Segoe UI"/>
              <a:sym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5977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8" r:id="rId4"/>
    <p:sldLayoutId id="2147483659" r:id="rId5"/>
    <p:sldLayoutId id="2147483660" r:id="rId6"/>
    <p:sldLayoutId id="2147483688" r:id="rId7"/>
    <p:sldLayoutId id="2147483679" r:id="rId8"/>
    <p:sldLayoutId id="2147483680" r:id="rId9"/>
    <p:sldLayoutId id="2147483681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hyperlink" Target="GARANT_Markenfilm_FINAL_1920x1080.wmv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emf"/><Relationship Id="rId12" Type="http://schemas.openxmlformats.org/officeDocument/2006/relationships/image" Target="../media/image4.png"/><Relationship Id="rId2" Type="http://schemas.openxmlformats.org/officeDocument/2006/relationships/tags" Target="../tags/tag30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31.png"/><Relationship Id="rId5" Type="http://schemas.openxmlformats.org/officeDocument/2006/relationships/image" Target="../media/image28.jp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18" Type="http://schemas.openxmlformats.org/officeDocument/2006/relationships/image" Target="../media/image32.jpg"/><Relationship Id="rId26" Type="http://schemas.openxmlformats.org/officeDocument/2006/relationships/image" Target="../media/image40.jp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5.jp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9.jpg"/><Relationship Id="rId2" Type="http://schemas.openxmlformats.org/officeDocument/2006/relationships/tags" Target="../tags/tag31.xml"/><Relationship Id="rId16" Type="http://schemas.openxmlformats.org/officeDocument/2006/relationships/image" Target="../media/image25.png"/><Relationship Id="rId20" Type="http://schemas.openxmlformats.org/officeDocument/2006/relationships/image" Target="../media/image34.jpg"/><Relationship Id="rId1" Type="http://schemas.openxmlformats.org/officeDocument/2006/relationships/vmlDrawing" Target="../drawings/vmlDrawing22.vml"/><Relationship Id="rId6" Type="http://schemas.openxmlformats.org/officeDocument/2006/relationships/image" Target="../media/image5.emf"/><Relationship Id="rId11" Type="http://schemas.openxmlformats.org/officeDocument/2006/relationships/image" Target="../media/image20.png"/><Relationship Id="rId24" Type="http://schemas.openxmlformats.org/officeDocument/2006/relationships/image" Target="../media/image38.jpg"/><Relationship Id="rId5" Type="http://schemas.openxmlformats.org/officeDocument/2006/relationships/oleObject" Target="../embeddings/oleObject22.bin"/><Relationship Id="rId15" Type="http://schemas.openxmlformats.org/officeDocument/2006/relationships/image" Target="../media/image24.png"/><Relationship Id="rId23" Type="http://schemas.openxmlformats.org/officeDocument/2006/relationships/image" Target="../media/image37.jpg"/><Relationship Id="rId28" Type="http://schemas.openxmlformats.org/officeDocument/2006/relationships/image" Target="../media/image27.png"/><Relationship Id="rId10" Type="http://schemas.openxmlformats.org/officeDocument/2006/relationships/image" Target="../media/image19.png"/><Relationship Id="rId19" Type="http://schemas.openxmlformats.org/officeDocument/2006/relationships/image" Target="../media/image33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6.jpg"/><Relationship Id="rId27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tags" Target="../tags/tag33.xml"/><Relationship Id="rId7" Type="http://schemas.openxmlformats.org/officeDocument/2006/relationships/image" Target="../media/image5.emf"/><Relationship Id="rId2" Type="http://schemas.openxmlformats.org/officeDocument/2006/relationships/tags" Target="../tags/tag3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3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tags" Target="../tags/tag35.xml"/><Relationship Id="rId7" Type="http://schemas.openxmlformats.org/officeDocument/2006/relationships/image" Target="../media/image5.emf"/><Relationship Id="rId2" Type="http://schemas.openxmlformats.org/officeDocument/2006/relationships/tags" Target="../tags/tag34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24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tags" Target="../tags/tag37.xml"/><Relationship Id="rId21" Type="http://schemas.openxmlformats.org/officeDocument/2006/relationships/image" Target="../media/image4.png"/><Relationship Id="rId7" Type="http://schemas.openxmlformats.org/officeDocument/2006/relationships/image" Target="../media/image5.emf"/><Relationship Id="rId12" Type="http://schemas.openxmlformats.org/officeDocument/2006/relationships/image" Target="../media/image47.jpeg"/><Relationship Id="rId17" Type="http://schemas.openxmlformats.org/officeDocument/2006/relationships/image" Target="../media/image52.png"/><Relationship Id="rId2" Type="http://schemas.openxmlformats.org/officeDocument/2006/relationships/tags" Target="../tags/tag36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46.jpe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50.png"/><Relationship Id="rId10" Type="http://schemas.openxmlformats.org/officeDocument/2006/relationships/image" Target="../media/image45.jpeg"/><Relationship Id="rId19" Type="http://schemas.openxmlformats.org/officeDocument/2006/relationships/image" Target="../media/image54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4.jpeg"/><Relationship Id="rId14" Type="http://schemas.openxmlformats.org/officeDocument/2006/relationships/image" Target="../media/image49.png"/><Relationship Id="rId22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9.xml"/><Relationship Id="rId7" Type="http://schemas.openxmlformats.org/officeDocument/2006/relationships/image" Target="../media/image5.emf"/><Relationship Id="rId2" Type="http://schemas.openxmlformats.org/officeDocument/2006/relationships/tags" Target="../tags/tag38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26.bin"/><Relationship Id="rId11" Type="http://schemas.openxmlformats.org/officeDocument/2006/relationships/hyperlink" Target="file:///\\demucsrfs01.hoffmann.de\Daten\Marketing\HoG%20Markenkommunikation\2014\ppt-Pr&#228;sentationen\HoG%20Unternehmenspr&#228;s\_Final\HoG-Foundation_2014_OH.pptx#-1,1,Die Hoffmann Group Foundation" TargetMode="External"/><Relationship Id="rId5" Type="http://schemas.openxmlformats.org/officeDocument/2006/relationships/notesSlide" Target="../notesSlides/notesSlide15.xml"/><Relationship Id="rId10" Type="http://schemas.openxmlformats.org/officeDocument/2006/relationships/hyperlink" Target="file:///\\demucsrfs01.hoffmann.de\Daten\Marketing\HoG%20Markenkommunikation\2014\ppt-Pr&#228;sentationen\HoG%20Unternehmenspr&#228;s\_Final\HoG_%20DTM.pptx" TargetMode="Externa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0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7.bin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9.jpeg"/><Relationship Id="rId3" Type="http://schemas.openxmlformats.org/officeDocument/2006/relationships/tags" Target="../tags/tag42.xml"/><Relationship Id="rId7" Type="http://schemas.openxmlformats.org/officeDocument/2006/relationships/image" Target="../media/image5.emf"/><Relationship Id="rId12" Type="http://schemas.openxmlformats.org/officeDocument/2006/relationships/hyperlink" Target="HoG-Foundation_2014_OH.pptx" TargetMode="External"/><Relationship Id="rId2" Type="http://schemas.openxmlformats.org/officeDocument/2006/relationships/tags" Target="../tags/tag41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58.png"/><Relationship Id="rId5" Type="http://schemas.openxmlformats.org/officeDocument/2006/relationships/notesSlide" Target="../notesSlides/notesSlide17.xml"/><Relationship Id="rId10" Type="http://schemas.openxmlformats.org/officeDocument/2006/relationships/hyperlink" Target="file:///\\demucsrfs01.hoffmann.de\Daten\Marketing\HoG%20Markenkommunikation\2014\ppt-Pr&#228;sentationen\HoG%20Unternehmenspr&#228;s\_Final\HoG-Foundation_2014_OH.pptx#-1,1,Die Hoffmann Group Foundation" TargetMode="External"/><Relationship Id="rId4" Type="http://schemas.openxmlformats.org/officeDocument/2006/relationships/slideLayout" Target="../slideLayouts/slideLayout3.xml"/><Relationship Id="rId9" Type="http://schemas.openxmlformats.org/officeDocument/2006/relationships/hyperlink" Target="file:///\\demucsrfs01.hoffmann.de\Daten\Marketing\HoG%20Markenkommunikation\2014\ppt-Pr&#228;sentationen\HoG%20Unternehmenspr&#228;s\_Final\HoG_%20DTM.pptx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23.xml"/><Relationship Id="rId3" Type="http://schemas.openxmlformats.org/officeDocument/2006/relationships/tags" Target="../tags/tag44.xml"/><Relationship Id="rId7" Type="http://schemas.openxmlformats.org/officeDocument/2006/relationships/image" Target="../media/image5.emf"/><Relationship Id="rId12" Type="http://schemas.openxmlformats.org/officeDocument/2006/relationships/image" Target="../media/image60.png"/><Relationship Id="rId2" Type="http://schemas.openxmlformats.org/officeDocument/2006/relationships/tags" Target="../tags/tag43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29.bin"/><Relationship Id="rId11" Type="http://schemas.openxmlformats.org/officeDocument/2006/relationships/hyperlink" Target="file:///\\demucsrfs01.hoffmann.de\Daten\Marketing\HoG%20Markenkommunikation\2014\ppt-Pr&#228;sentationen\HoG%20Unternehmenspr&#228;s\_Final\HoG-Foundation_2014_OH.pptx#-1,1,Die Hoffmann Group Foundation" TargetMode="External"/><Relationship Id="rId5" Type="http://schemas.openxmlformats.org/officeDocument/2006/relationships/notesSlide" Target="../notesSlides/notesSlide18.xml"/><Relationship Id="rId10" Type="http://schemas.openxmlformats.org/officeDocument/2006/relationships/hyperlink" Target="file:///\\demucsrfs01.hoffmann.de\Daten\Marketing\HoG%20Markenkommunikation\2014\ppt-Pr&#228;sentationen\HoG%20Unternehmenspr&#228;s\_Final\HoG_%20DTM.pptx" TargetMode="Externa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eg"/><Relationship Id="rId4" Type="http://schemas.openxmlformats.org/officeDocument/2006/relationships/slide" Target="slide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6.xml"/><Relationship Id="rId7" Type="http://schemas.openxmlformats.org/officeDocument/2006/relationships/image" Target="../media/image5.emf"/><Relationship Id="rId2" Type="http://schemas.openxmlformats.org/officeDocument/2006/relationships/tags" Target="../tags/tag45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30.bin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65.jpg"/><Relationship Id="rId4" Type="http://schemas.openxmlformats.org/officeDocument/2006/relationships/slideLayout" Target="../slideLayouts/slideLayout3.xml"/><Relationship Id="rId9" Type="http://schemas.openxmlformats.org/officeDocument/2006/relationships/slide" Target="slide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8.xml"/><Relationship Id="rId7" Type="http://schemas.openxmlformats.org/officeDocument/2006/relationships/image" Target="../media/image5.emf"/><Relationship Id="rId2" Type="http://schemas.openxmlformats.org/officeDocument/2006/relationships/tags" Target="../tags/tag47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31.bin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0.xml"/><Relationship Id="rId7" Type="http://schemas.openxmlformats.org/officeDocument/2006/relationships/image" Target="../media/image5.emf"/><Relationship Id="rId2" Type="http://schemas.openxmlformats.org/officeDocument/2006/relationships/tags" Target="../tags/tag49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32.bin"/><Relationship Id="rId11" Type="http://schemas.openxmlformats.org/officeDocument/2006/relationships/slide" Target="slide18.xml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68.jpe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tags" Target="../tags/tag16.xml"/><Relationship Id="rId7" Type="http://schemas.openxmlformats.org/officeDocument/2006/relationships/notesSlide" Target="../notesSlides/notesSlide3.xml"/><Relationship Id="rId12" Type="http://schemas.openxmlformats.org/officeDocument/2006/relationships/slide" Target="slide20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slideLayout" Target="../slideLayouts/slideLayout3.xml"/><Relationship Id="rId11" Type="http://schemas.openxmlformats.org/officeDocument/2006/relationships/chart" Target="../charts/chart1.xml"/><Relationship Id="rId5" Type="http://schemas.openxmlformats.org/officeDocument/2006/relationships/tags" Target="../tags/tag18.xml"/><Relationship Id="rId10" Type="http://schemas.openxmlformats.org/officeDocument/2006/relationships/image" Target="../media/image4.png"/><Relationship Id="rId4" Type="http://schemas.openxmlformats.org/officeDocument/2006/relationships/tags" Target="../tags/tag17.xml"/><Relationship Id="rId9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0.xml"/><Relationship Id="rId7" Type="http://schemas.openxmlformats.org/officeDocument/2006/relationships/image" Target="../media/image5.emf"/><Relationship Id="rId2" Type="http://schemas.openxmlformats.org/officeDocument/2006/relationships/tags" Target="../tags/tag19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2.xml"/><Relationship Id="rId7" Type="http://schemas.openxmlformats.org/officeDocument/2006/relationships/image" Target="../media/image5.emf"/><Relationship Id="rId2" Type="http://schemas.openxmlformats.org/officeDocument/2006/relationships/tags" Target="../tags/tag21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notesSlide" Target="../notesSlides/notesSlide5.xml"/><Relationship Id="rId10" Type="http://schemas.openxmlformats.org/officeDocument/2006/relationships/hyperlink" Target="HoG_Markenspot_DE.wmv" TargetMode="Externa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24.xml"/><Relationship Id="rId7" Type="http://schemas.openxmlformats.org/officeDocument/2006/relationships/image" Target="../media/image5.emf"/><Relationship Id="rId2" Type="http://schemas.openxmlformats.org/officeDocument/2006/relationships/tags" Target="../tags/tag23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26.xml"/><Relationship Id="rId7" Type="http://schemas.openxmlformats.org/officeDocument/2006/relationships/image" Target="../media/image5.emf"/><Relationship Id="rId12" Type="http://schemas.openxmlformats.org/officeDocument/2006/relationships/slide" Target="slide21.xml"/><Relationship Id="rId2" Type="http://schemas.openxmlformats.org/officeDocument/2006/relationships/tags" Target="../tags/tag25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8.xml"/><Relationship Id="rId7" Type="http://schemas.openxmlformats.org/officeDocument/2006/relationships/image" Target="../media/image5.emf"/><Relationship Id="rId2" Type="http://schemas.openxmlformats.org/officeDocument/2006/relationships/tags" Target="../tags/tag2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8.xml"/><Relationship Id="rId10" Type="http://schemas.openxmlformats.org/officeDocument/2006/relationships/slide" Target="slide22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tags" Target="../tags/tag29.xml"/><Relationship Id="rId16" Type="http://schemas.openxmlformats.org/officeDocument/2006/relationships/image" Target="../media/image25.png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.emf"/><Relationship Id="rId11" Type="http://schemas.openxmlformats.org/officeDocument/2006/relationships/image" Target="../media/image20.png"/><Relationship Id="rId5" Type="http://schemas.openxmlformats.org/officeDocument/2006/relationships/oleObject" Target="../embeddings/oleObject20.bin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6026689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60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40000" y="2700000"/>
            <a:ext cx="5429203" cy="375606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  <a:latin typeface="Segoe UI"/>
                <a:cs typeface="Segoe UI"/>
                <a:sym typeface="Segoe UI"/>
              </a:rPr>
              <a:t>BIENVENIDOS</a:t>
            </a:r>
          </a:p>
          <a:p>
            <a:r>
              <a:rPr lang="de-DE" sz="1600" dirty="0" smtClean="0">
                <a:solidFill>
                  <a:schemeClr val="bg1"/>
                </a:solidFill>
              </a:rPr>
              <a:t>SEÑORA…</a:t>
            </a:r>
          </a:p>
          <a:p>
            <a:r>
              <a:rPr lang="de-DE" sz="1600" dirty="0" smtClean="0">
                <a:solidFill>
                  <a:schemeClr val="bg1"/>
                </a:solidFill>
              </a:rPr>
              <a:t>SEÑOR…</a:t>
            </a:r>
            <a:endParaRPr lang="de-DE" sz="1600" dirty="0" smtClean="0">
              <a:solidFill>
                <a:schemeClr val="bg1"/>
              </a:solidFill>
              <a:sym typeface="Segoe UI"/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030" y="4014066"/>
            <a:ext cx="3094336" cy="703632"/>
          </a:xfrm>
          <a:prstGeom prst="rect">
            <a:avLst/>
          </a:prstGeom>
        </p:spPr>
      </p:pic>
      <p:sp>
        <p:nvSpPr>
          <p:cNvPr id="3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202392" y="2787759"/>
            <a:ext cx="239069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i="1" dirty="0" err="1" smtClean="0"/>
              <a:t>Insertar</a:t>
            </a:r>
            <a:r>
              <a:rPr lang="de-DE" i="1" dirty="0" smtClean="0"/>
              <a:t> logo de </a:t>
            </a:r>
            <a:r>
              <a:rPr lang="de-DE" i="1" dirty="0" err="1" smtClean="0"/>
              <a:t>cliente</a:t>
            </a:r>
            <a:endParaRPr lang="de-DE" i="1" dirty="0" smtClean="0"/>
          </a:p>
          <a:p>
            <a:pPr algn="ctr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19448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"/>
            <a:ext cx="9144000" cy="4888992"/>
          </a:xfrm>
          <a:prstGeom prst="rect">
            <a:avLst/>
          </a:prstGeom>
        </p:spPr>
      </p:pic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6935986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66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 sz="100">
              <a:solidFill>
                <a:srgbClr val="FFFFFF"/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0" y="3914775"/>
            <a:ext cx="9144000" cy="1228725"/>
            <a:chOff x="0" y="3962400"/>
            <a:chExt cx="9144000" cy="878541"/>
          </a:xfrm>
        </p:grpSpPr>
        <p:sp>
          <p:nvSpPr>
            <p:cNvPr id="34" name="Rechteck 33"/>
            <p:cNvSpPr/>
            <p:nvPr/>
          </p:nvSpPr>
          <p:spPr>
            <a:xfrm>
              <a:off x="0" y="3962400"/>
              <a:ext cx="9144000" cy="878541"/>
            </a:xfrm>
            <a:prstGeom prst="rect">
              <a:avLst/>
            </a:prstGeom>
            <a:solidFill>
              <a:srgbClr val="FF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5" name="Gerade Verbindung 34"/>
            <p:cNvCxnSpPr/>
            <p:nvPr/>
          </p:nvCxnSpPr>
          <p:spPr>
            <a:xfrm flipH="1">
              <a:off x="0" y="3962400"/>
              <a:ext cx="9144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11" descr="http://hoffmanngroupusa.com/wp-content/uploads/2013/09/GARANT_Premium-Quality-weiss-Glossy-RGB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8493" y="74633"/>
            <a:ext cx="890473" cy="33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hteck 39"/>
          <p:cNvSpPr/>
          <p:nvPr/>
        </p:nvSpPr>
        <p:spPr>
          <a:xfrm>
            <a:off x="323849" y="0"/>
            <a:ext cx="2199778" cy="311150"/>
          </a:xfrm>
          <a:prstGeom prst="rect">
            <a:avLst/>
          </a:prstGeom>
          <a:solidFill>
            <a:srgbClr val="82828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/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cs typeface="Segoe UI"/>
              </a:rPr>
              <a:t>EXPERTOS EN FABRICACIÓN</a:t>
            </a:r>
            <a:endParaRPr lang="en-US" sz="1000" dirty="0">
              <a:solidFill>
                <a:schemeClr val="bg1"/>
              </a:solidFill>
              <a:cs typeface="Segoe UI"/>
            </a:endParaRPr>
          </a:p>
        </p:txBody>
      </p:sp>
      <p:pic>
        <p:nvPicPr>
          <p:cNvPr id="33866" name="Picture 74" descr="L:\Kunden\07_Kunden_allgemein_Kundenkreis  neu 701-999\202 Hoffmanngroup\2014\Müller\Awards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075103" y="-1998345"/>
            <a:ext cx="2108246" cy="74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4" descr="L:\Kunden\07_Kunden_allgemein_Kundenkreis  neu 701-999\202 Hoffmanngroup\2014\Müller\Awards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1344" y="2775262"/>
            <a:ext cx="1878806" cy="66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12352">
            <a:off x="4399697" y="205112"/>
            <a:ext cx="4491434" cy="431139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998493" y="3323611"/>
            <a:ext cx="177403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700" dirty="0" err="1" smtClean="0">
                <a:solidFill>
                  <a:schemeClr val="bg1"/>
                </a:solidFill>
              </a:rPr>
              <a:t>Certificado</a:t>
            </a:r>
            <a:r>
              <a:rPr lang="de-DE" sz="700" dirty="0" smtClean="0">
                <a:solidFill>
                  <a:schemeClr val="bg1"/>
                </a:solidFill>
              </a:rPr>
              <a:t> de </a:t>
            </a:r>
            <a:r>
              <a:rPr lang="de-DE" sz="700" dirty="0" err="1" smtClean="0">
                <a:solidFill>
                  <a:schemeClr val="bg1"/>
                </a:solidFill>
              </a:rPr>
              <a:t>fabricante</a:t>
            </a:r>
            <a:r>
              <a:rPr lang="de-DE" sz="700" dirty="0" smtClean="0">
                <a:solidFill>
                  <a:schemeClr val="bg1"/>
                </a:solidFill>
              </a:rPr>
              <a:t> </a:t>
            </a:r>
            <a:r>
              <a:rPr lang="de-DE" sz="700" dirty="0" err="1" smtClean="0">
                <a:solidFill>
                  <a:schemeClr val="bg1"/>
                </a:solidFill>
              </a:rPr>
              <a:t>según</a:t>
            </a:r>
            <a:r>
              <a:rPr lang="de-DE" sz="700" dirty="0" smtClean="0">
                <a:solidFill>
                  <a:schemeClr val="bg1"/>
                </a:solidFill>
              </a:rPr>
              <a:t> </a:t>
            </a:r>
            <a:r>
              <a:rPr lang="de-DE" sz="700" dirty="0">
                <a:solidFill>
                  <a:schemeClr val="bg1"/>
                </a:solidFill>
              </a:rPr>
              <a:t>ISO </a:t>
            </a:r>
            <a:r>
              <a:rPr lang="de-DE" sz="700" dirty="0" smtClean="0">
                <a:solidFill>
                  <a:schemeClr val="bg1"/>
                </a:solidFill>
              </a:rPr>
              <a:t>9001 y VDA </a:t>
            </a:r>
            <a:r>
              <a:rPr lang="de-DE" sz="700" dirty="0">
                <a:solidFill>
                  <a:schemeClr val="bg1"/>
                </a:solidFill>
              </a:rPr>
              <a:t>6.4 </a:t>
            </a:r>
            <a:r>
              <a:rPr lang="de-DE" sz="700" dirty="0" err="1" smtClean="0">
                <a:solidFill>
                  <a:schemeClr val="bg1"/>
                </a:solidFill>
              </a:rPr>
              <a:t>para</a:t>
            </a:r>
            <a:r>
              <a:rPr lang="de-DE" sz="700" dirty="0" smtClean="0">
                <a:solidFill>
                  <a:schemeClr val="bg1"/>
                </a:solidFill>
              </a:rPr>
              <a:t> </a:t>
            </a:r>
            <a:r>
              <a:rPr lang="de-DE" sz="700" dirty="0" err="1" smtClean="0">
                <a:solidFill>
                  <a:schemeClr val="bg1"/>
                </a:solidFill>
              </a:rPr>
              <a:t>procesos</a:t>
            </a:r>
            <a:r>
              <a:rPr lang="de-DE" sz="700" dirty="0" smtClean="0">
                <a:solidFill>
                  <a:schemeClr val="bg1"/>
                </a:solidFill>
              </a:rPr>
              <a:t> y </a:t>
            </a:r>
            <a:r>
              <a:rPr lang="de-DE" sz="700" dirty="0" err="1" smtClean="0">
                <a:solidFill>
                  <a:schemeClr val="bg1"/>
                </a:solidFill>
              </a:rPr>
              <a:t>desarrollo</a:t>
            </a:r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169" y="4733301"/>
            <a:ext cx="1373997" cy="312438"/>
          </a:xfrm>
          <a:prstGeom prst="rect">
            <a:avLst/>
          </a:prstGeom>
        </p:spPr>
      </p:pic>
      <p:sp>
        <p:nvSpPr>
          <p:cNvPr id="24" name="Textfeld 23">
            <a:hlinkClick r:id="" action="ppaction://noaction"/>
          </p:cNvPr>
          <p:cNvSpPr txBox="1"/>
          <p:nvPr/>
        </p:nvSpPr>
        <p:spPr>
          <a:xfrm>
            <a:off x="7833221" y="3645784"/>
            <a:ext cx="11624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chemeClr val="bg1">
                  <a:lumMod val="85000"/>
                </a:schemeClr>
              </a:buClr>
              <a:buSzPct val="165000"/>
              <a:buFont typeface="Segoe UI" panose="020B0502040204020203" pitchFamily="34" charset="0"/>
              <a:buChar char="►"/>
            </a:pPr>
            <a:r>
              <a:rPr lang="de-DE" sz="700" i="1" dirty="0">
                <a:solidFill>
                  <a:schemeClr val="bg1"/>
                </a:solidFill>
              </a:rPr>
              <a:t>GARANT Markenfilm</a:t>
            </a:r>
          </a:p>
        </p:txBody>
      </p:sp>
      <p:sp>
        <p:nvSpPr>
          <p:cNvPr id="26" name="Split 11635302973115757195"/>
          <p:cNvSpPr txBox="1"/>
          <p:nvPr/>
        </p:nvSpPr>
        <p:spPr>
          <a:xfrm>
            <a:off x="323850" y="4153752"/>
            <a:ext cx="4773929" cy="83099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lvl="0">
              <a:spcAft>
                <a:spcPts val="1200"/>
              </a:spcAft>
            </a:pPr>
            <a:r>
              <a:rPr lang="de-DE" dirty="0">
                <a:solidFill>
                  <a:schemeClr val="bg1"/>
                </a:solidFill>
                <a:cs typeface="Segoe UI"/>
              </a:rPr>
              <a:t>DESPUÉS DE CREAR HERRAMIENTAS PERFECTAS, LO QUE MÁS NOS GUSTA ES SEGUIR PERFECCIONÁNDOLAS.  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4606866" y="4172604"/>
            <a:ext cx="4021421" cy="90024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53988" indent="-153988">
              <a:spcAft>
                <a:spcPts val="300"/>
              </a:spcAft>
              <a:buFont typeface="Wingdings" pitchFamily="2" charset="2"/>
              <a:buChar char="§"/>
            </a:pPr>
            <a:r>
              <a:rPr lang="es-ES" sz="1400" dirty="0" smtClean="0">
                <a:solidFill>
                  <a:schemeClr val="bg1"/>
                </a:solidFill>
                <a:cs typeface="Segoe UI"/>
              </a:rPr>
              <a:t>Desarrollado por técnicos, proveedores, institutos y 12 centros propios de ensayo.</a:t>
            </a:r>
          </a:p>
          <a:p>
            <a:pPr marL="153988" indent="-153988">
              <a:spcAft>
                <a:spcPts val="300"/>
              </a:spcAft>
              <a:buFont typeface="Wingdings" pitchFamily="2" charset="2"/>
              <a:buChar char="§"/>
            </a:pPr>
            <a:r>
              <a:rPr lang="es-ES" sz="1400" dirty="0" smtClean="0">
                <a:solidFill>
                  <a:schemeClr val="bg1"/>
                </a:solidFill>
                <a:cs typeface="Segoe UI"/>
              </a:rPr>
              <a:t>Producción en las mejores plantas</a:t>
            </a:r>
            <a:br>
              <a:rPr lang="es-ES" sz="1400" dirty="0" smtClean="0">
                <a:solidFill>
                  <a:schemeClr val="bg1"/>
                </a:solidFill>
                <a:cs typeface="Segoe UI"/>
              </a:rPr>
            </a:br>
            <a:r>
              <a:rPr lang="es-ES" sz="1400" dirty="0" smtClean="0">
                <a:solidFill>
                  <a:schemeClr val="bg1"/>
                </a:solidFill>
                <a:cs typeface="Segoe UI"/>
              </a:rPr>
              <a:t>de mecanizado del mundo.</a:t>
            </a:r>
          </a:p>
        </p:txBody>
      </p:sp>
      <p:sp>
        <p:nvSpPr>
          <p:cNvPr id="8" name="Interaktive Schaltfläche: Anpassen 7">
            <a:hlinkClick r:id="rId13" action="ppaction://program" highlightClick="1"/>
          </p:cNvPr>
          <p:cNvSpPr/>
          <p:nvPr/>
        </p:nvSpPr>
        <p:spPr>
          <a:xfrm>
            <a:off x="7833221" y="3645784"/>
            <a:ext cx="1162498" cy="20005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509591" y="556677"/>
            <a:ext cx="2833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solidFill>
                  <a:schemeClr val="accent6"/>
                </a:solidFill>
                <a:latin typeface="Myriad Pro" pitchFamily="34" charset="0"/>
              </a:rPr>
              <a:t>SIEMPRE EN EL TOP 10</a:t>
            </a:r>
            <a:endParaRPr lang="en-US" sz="1200" b="1" dirty="0">
              <a:solidFill>
                <a:schemeClr val="accent6"/>
              </a:solidFill>
              <a:latin typeface="Myriad Pro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99558" y="3084405"/>
            <a:ext cx="392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i="1" dirty="0" err="1" smtClean="0">
                <a:solidFill>
                  <a:schemeClr val="bg1"/>
                </a:solidFill>
                <a:latin typeface="Myriad Pro" pitchFamily="34" charset="0"/>
              </a:rPr>
              <a:t>Escala</a:t>
            </a:r>
            <a:r>
              <a:rPr lang="de-DE" sz="800" i="1" dirty="0" smtClean="0">
                <a:solidFill>
                  <a:schemeClr val="bg1"/>
                </a:solidFill>
                <a:latin typeface="Myriad Pro" pitchFamily="34" charset="0"/>
              </a:rPr>
              <a:t> del </a:t>
            </a:r>
            <a:r>
              <a:rPr lang="de-DE" sz="800" i="1" dirty="0" err="1" smtClean="0">
                <a:solidFill>
                  <a:schemeClr val="bg1"/>
                </a:solidFill>
                <a:latin typeface="Myriad Pro" pitchFamily="34" charset="0"/>
              </a:rPr>
              <a:t>arranque</a:t>
            </a:r>
            <a:r>
              <a:rPr lang="de-DE" sz="800" i="1" dirty="0" smtClean="0">
                <a:solidFill>
                  <a:schemeClr val="bg1"/>
                </a:solidFill>
                <a:latin typeface="Myriad Pro" pitchFamily="34" charset="0"/>
              </a:rPr>
              <a:t> de </a:t>
            </a:r>
            <a:r>
              <a:rPr lang="de-DE" sz="800" i="1" dirty="0" err="1" smtClean="0">
                <a:solidFill>
                  <a:schemeClr val="bg1"/>
                </a:solidFill>
                <a:latin typeface="Myriad Pro" pitchFamily="34" charset="0"/>
              </a:rPr>
              <a:t>viruta</a:t>
            </a:r>
            <a:r>
              <a:rPr lang="de-DE" sz="800" i="1" dirty="0" smtClean="0">
                <a:solidFill>
                  <a:schemeClr val="bg1"/>
                </a:solidFill>
                <a:latin typeface="Myriad Pro" pitchFamily="34" charset="0"/>
              </a:rPr>
              <a:t> / </a:t>
            </a:r>
            <a:r>
              <a:rPr lang="de-DE" sz="800" i="1" dirty="0" err="1" smtClean="0">
                <a:solidFill>
                  <a:schemeClr val="bg1"/>
                </a:solidFill>
                <a:latin typeface="Myriad Pro" pitchFamily="34" charset="0"/>
              </a:rPr>
              <a:t>Cifras</a:t>
            </a:r>
            <a:r>
              <a:rPr lang="de-DE" sz="800" i="1" dirty="0" smtClean="0">
                <a:solidFill>
                  <a:schemeClr val="bg1"/>
                </a:solidFill>
                <a:latin typeface="Myriad Pro" pitchFamily="34" charset="0"/>
              </a:rPr>
              <a:t> de </a:t>
            </a:r>
            <a:r>
              <a:rPr lang="de-DE" sz="800" i="1" dirty="0" err="1" smtClean="0">
                <a:solidFill>
                  <a:schemeClr val="bg1"/>
                </a:solidFill>
                <a:latin typeface="Myriad Pro" pitchFamily="34" charset="0"/>
              </a:rPr>
              <a:t>ventas</a:t>
            </a:r>
            <a:r>
              <a:rPr lang="de-DE" sz="800" i="1" dirty="0" smtClean="0">
                <a:solidFill>
                  <a:schemeClr val="bg1"/>
                </a:solidFill>
                <a:latin typeface="Myriad Pro" pitchFamily="34" charset="0"/>
              </a:rPr>
              <a:t> en </a:t>
            </a:r>
            <a:r>
              <a:rPr lang="de-DE" sz="800" i="1" dirty="0" err="1" smtClean="0">
                <a:solidFill>
                  <a:schemeClr val="bg1"/>
                </a:solidFill>
                <a:latin typeface="Myriad Pro" pitchFamily="34" charset="0"/>
              </a:rPr>
              <a:t>Alemania</a:t>
            </a:r>
            <a:r>
              <a:rPr lang="de-DE" sz="800" i="1" dirty="0" smtClean="0">
                <a:solidFill>
                  <a:schemeClr val="bg1"/>
                </a:solidFill>
                <a:latin typeface="Myriad Pro" pitchFamily="34" charset="0"/>
              </a:rPr>
              <a:t> en </a:t>
            </a:r>
            <a:r>
              <a:rPr lang="de-DE" sz="800" i="1" dirty="0" err="1" smtClean="0">
                <a:solidFill>
                  <a:schemeClr val="bg1"/>
                </a:solidFill>
                <a:latin typeface="Myriad Pro" pitchFamily="34" charset="0"/>
              </a:rPr>
              <a:t>millones</a:t>
            </a:r>
            <a:r>
              <a:rPr lang="de-DE" sz="800" i="1" dirty="0" smtClean="0">
                <a:solidFill>
                  <a:schemeClr val="bg1"/>
                </a:solidFill>
                <a:latin typeface="Myriad Pro" pitchFamily="34" charset="0"/>
              </a:rPr>
              <a:t> de </a:t>
            </a:r>
            <a:r>
              <a:rPr lang="de-DE" sz="800" i="1" dirty="0" err="1" smtClean="0">
                <a:solidFill>
                  <a:schemeClr val="bg1"/>
                </a:solidFill>
                <a:latin typeface="Myriad Pro" pitchFamily="34" charset="0"/>
              </a:rPr>
              <a:t>euros</a:t>
            </a:r>
            <a:r>
              <a:rPr lang="de-DE" sz="800" i="1" dirty="0" smtClean="0">
                <a:solidFill>
                  <a:schemeClr val="bg1"/>
                </a:solidFill>
                <a:latin typeface="Myriad Pro" pitchFamily="34" charset="0"/>
              </a:rPr>
              <a:t>. </a:t>
            </a:r>
            <a:r>
              <a:rPr lang="de-DE" sz="800" i="1" dirty="0" err="1" smtClean="0">
                <a:solidFill>
                  <a:schemeClr val="bg1"/>
                </a:solidFill>
                <a:latin typeface="Myriad Pro" pitchFamily="34" charset="0"/>
              </a:rPr>
              <a:t>Fuente</a:t>
            </a:r>
            <a:r>
              <a:rPr lang="de-DE" sz="800" i="1" dirty="0" smtClean="0">
                <a:solidFill>
                  <a:schemeClr val="bg1"/>
                </a:solidFill>
                <a:latin typeface="Myriad Pro" pitchFamily="34" charset="0"/>
              </a:rPr>
              <a:t>: </a:t>
            </a:r>
            <a:r>
              <a:rPr lang="de-DE" sz="800" i="1" dirty="0" err="1" smtClean="0">
                <a:solidFill>
                  <a:schemeClr val="bg1"/>
                </a:solidFill>
                <a:latin typeface="Myriad Pro" pitchFamily="34" charset="0"/>
              </a:rPr>
              <a:t>fertigung</a:t>
            </a:r>
            <a:r>
              <a:rPr lang="de-DE" sz="800" i="1" dirty="0" smtClean="0">
                <a:solidFill>
                  <a:schemeClr val="bg1"/>
                </a:solidFill>
                <a:latin typeface="Myriad Pro" pitchFamily="34" charset="0"/>
              </a:rPr>
              <a:t> 2013</a:t>
            </a:r>
            <a:endParaRPr lang="en-US" sz="800" i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6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943703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44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4944" y="594626"/>
            <a:ext cx="2013021" cy="126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6037" y="594626"/>
            <a:ext cx="2013021" cy="126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7130" y="594626"/>
            <a:ext cx="2013021" cy="126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850" y="2340858"/>
            <a:ext cx="2013021" cy="126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4946" y="2340858"/>
            <a:ext cx="2013021" cy="126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6037" y="2340858"/>
            <a:ext cx="2013021" cy="126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7130" y="2340858"/>
            <a:ext cx="2013021" cy="126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850" y="594626"/>
            <a:ext cx="2013021" cy="126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17" name="Split 11635302973115757195"/>
          <p:cNvSpPr txBox="1"/>
          <p:nvPr/>
        </p:nvSpPr>
        <p:spPr>
          <a:xfrm>
            <a:off x="314324" y="3660544"/>
            <a:ext cx="2019300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de-DE" sz="1200">
                <a:solidFill>
                  <a:schemeClr val="bg1"/>
                </a:solidFill>
                <a:cs typeface="Segoe UI"/>
              </a:rPr>
              <a:t>Schleif- und Trenntechnik</a:t>
            </a:r>
          </a:p>
        </p:txBody>
      </p:sp>
      <p:sp>
        <p:nvSpPr>
          <p:cNvPr id="24" name="Split 11635302973115757195"/>
          <p:cNvSpPr txBox="1"/>
          <p:nvPr/>
        </p:nvSpPr>
        <p:spPr>
          <a:xfrm>
            <a:off x="2484943" y="1921775"/>
            <a:ext cx="2019300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de-DE" sz="1200">
                <a:solidFill>
                  <a:schemeClr val="bg1"/>
                </a:solidFill>
                <a:cs typeface="Segoe UI"/>
              </a:rPr>
              <a:t>Modulare Zerspanung</a:t>
            </a:r>
          </a:p>
        </p:txBody>
      </p:sp>
      <p:sp>
        <p:nvSpPr>
          <p:cNvPr id="25" name="Split 11635302973115757195"/>
          <p:cNvSpPr txBox="1"/>
          <p:nvPr/>
        </p:nvSpPr>
        <p:spPr>
          <a:xfrm>
            <a:off x="2484943" y="3660544"/>
            <a:ext cx="2019300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de-DE" sz="1200">
                <a:solidFill>
                  <a:schemeClr val="bg1"/>
                </a:solidFill>
                <a:cs typeface="Segoe UI"/>
              </a:rPr>
              <a:t>Handwerkzeuge</a:t>
            </a:r>
          </a:p>
        </p:txBody>
      </p:sp>
      <p:sp>
        <p:nvSpPr>
          <p:cNvPr id="26" name="Split 11635302973115757195"/>
          <p:cNvSpPr txBox="1"/>
          <p:nvPr/>
        </p:nvSpPr>
        <p:spPr>
          <a:xfrm>
            <a:off x="4646036" y="1921775"/>
            <a:ext cx="2019300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de-DE" sz="1200">
                <a:solidFill>
                  <a:schemeClr val="bg1"/>
                </a:solidFill>
                <a:cs typeface="Segoe UI"/>
              </a:rPr>
              <a:t>Spanntechnik</a:t>
            </a:r>
          </a:p>
        </p:txBody>
      </p:sp>
      <p:sp>
        <p:nvSpPr>
          <p:cNvPr id="28" name="Split 11635302973115757195"/>
          <p:cNvSpPr txBox="1"/>
          <p:nvPr/>
        </p:nvSpPr>
        <p:spPr>
          <a:xfrm>
            <a:off x="4646036" y="3660544"/>
            <a:ext cx="2019300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de-DE" sz="1200">
                <a:solidFill>
                  <a:schemeClr val="bg1"/>
                </a:solidFill>
                <a:cs typeface="Segoe UI"/>
              </a:rPr>
              <a:t>Betriebseinrichtungen</a:t>
            </a:r>
          </a:p>
        </p:txBody>
      </p:sp>
      <p:sp>
        <p:nvSpPr>
          <p:cNvPr id="29" name="Split 11635302973115757195"/>
          <p:cNvSpPr txBox="1"/>
          <p:nvPr/>
        </p:nvSpPr>
        <p:spPr>
          <a:xfrm>
            <a:off x="6807129" y="1921775"/>
            <a:ext cx="2019300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de-DE" sz="1200">
                <a:solidFill>
                  <a:schemeClr val="bg1"/>
                </a:solidFill>
                <a:cs typeface="Segoe UI"/>
              </a:rPr>
              <a:t>Messtechnik</a:t>
            </a:r>
          </a:p>
        </p:txBody>
      </p:sp>
      <p:sp>
        <p:nvSpPr>
          <p:cNvPr id="32" name="Split 11635302973115757195"/>
          <p:cNvSpPr txBox="1"/>
          <p:nvPr/>
        </p:nvSpPr>
        <p:spPr>
          <a:xfrm>
            <a:off x="6807129" y="3660544"/>
            <a:ext cx="2019300" cy="36933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de-DE" sz="1200">
                <a:solidFill>
                  <a:schemeClr val="bg1"/>
                </a:solidFill>
                <a:cs typeface="Segoe UI"/>
              </a:rPr>
              <a:t>Werkstattbedarf und Arbeitsschutz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255" y="2400137"/>
            <a:ext cx="1106585" cy="114778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37" y="2400137"/>
            <a:ext cx="1033646" cy="114778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207" y="629272"/>
            <a:ext cx="1529619" cy="1224965"/>
          </a:xfrm>
          <a:prstGeom prst="rect">
            <a:avLst/>
          </a:prstGeom>
        </p:spPr>
      </p:pic>
      <p:sp>
        <p:nvSpPr>
          <p:cNvPr id="55" name="Rechteck 54"/>
          <p:cNvSpPr/>
          <p:nvPr/>
        </p:nvSpPr>
        <p:spPr>
          <a:xfrm>
            <a:off x="323849" y="0"/>
            <a:ext cx="2199778" cy="311150"/>
          </a:xfrm>
          <a:prstGeom prst="rect">
            <a:avLst/>
          </a:prstGeom>
          <a:solidFill>
            <a:srgbClr val="82828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/>
          <a:lstStyle/>
          <a:p>
            <a:pPr algn="ctr"/>
            <a:r>
              <a:rPr lang="en-US" sz="1000" smtClean="0">
                <a:solidFill>
                  <a:schemeClr val="bg1"/>
                </a:solidFill>
                <a:cs typeface="Segoe UI"/>
              </a:rPr>
              <a:t>HERSTELLERKOMPETENZ</a:t>
            </a:r>
            <a:endParaRPr lang="en-US" sz="1000">
              <a:solidFill>
                <a:schemeClr val="bg1"/>
              </a:solidFill>
              <a:cs typeface="Segoe UI"/>
            </a:endParaRPr>
          </a:p>
        </p:txBody>
      </p:sp>
      <p:sp>
        <p:nvSpPr>
          <p:cNvPr id="30" name="Split 11635302973115757195"/>
          <p:cNvSpPr txBox="1"/>
          <p:nvPr/>
        </p:nvSpPr>
        <p:spPr>
          <a:xfrm>
            <a:off x="314325" y="1921775"/>
            <a:ext cx="2019300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de-DE" sz="1200" smtClean="0">
                <a:solidFill>
                  <a:schemeClr val="bg1"/>
                </a:solidFill>
                <a:cs typeface="Segoe UI"/>
              </a:rPr>
              <a:t>Monozerspanung</a:t>
            </a:r>
            <a:endParaRPr lang="de-DE" sz="1200">
              <a:solidFill>
                <a:schemeClr val="bg1"/>
              </a:solidFill>
              <a:cs typeface="Segoe UI"/>
            </a:endParaRP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86" y="694775"/>
            <a:ext cx="1191549" cy="116619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26444">
            <a:off x="3128059" y="2044037"/>
            <a:ext cx="726795" cy="185998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0507" y="694776"/>
            <a:ext cx="1204082" cy="1066048"/>
          </a:xfrm>
          <a:prstGeom prst="rect">
            <a:avLst/>
          </a:prstGeom>
        </p:spPr>
      </p:pic>
      <p:grpSp>
        <p:nvGrpSpPr>
          <p:cNvPr id="33" name="Gruppieren 32"/>
          <p:cNvGrpSpPr/>
          <p:nvPr/>
        </p:nvGrpSpPr>
        <p:grpSpPr>
          <a:xfrm>
            <a:off x="0" y="4264959"/>
            <a:ext cx="9144000" cy="878541"/>
            <a:chOff x="0" y="3962400"/>
            <a:chExt cx="9144000" cy="878541"/>
          </a:xfrm>
        </p:grpSpPr>
        <p:sp>
          <p:nvSpPr>
            <p:cNvPr id="35" name="Rechteck 34"/>
            <p:cNvSpPr/>
            <p:nvPr/>
          </p:nvSpPr>
          <p:spPr>
            <a:xfrm>
              <a:off x="0" y="3962400"/>
              <a:ext cx="9144000" cy="878541"/>
            </a:xfrm>
            <a:prstGeom prst="rect">
              <a:avLst/>
            </a:prstGeom>
            <a:solidFill>
              <a:srgbClr val="FF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6" name="Gerade Verbindung 35"/>
            <p:cNvCxnSpPr/>
            <p:nvPr/>
          </p:nvCxnSpPr>
          <p:spPr>
            <a:xfrm flipH="1">
              <a:off x="0" y="3962400"/>
              <a:ext cx="9144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Split 11635302973115757195"/>
          <p:cNvSpPr txBox="1"/>
          <p:nvPr/>
        </p:nvSpPr>
        <p:spPr>
          <a:xfrm>
            <a:off x="323850" y="4372175"/>
            <a:ext cx="4773929" cy="492443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de-DE"/>
            </a:defPPr>
            <a:lvl1pPr lvl="0">
              <a:spcAft>
                <a:spcPts val="1200"/>
              </a:spcAft>
              <a:defRPr sz="1600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r>
              <a:rPr lang="de-DE">
                <a:cs typeface="Segoe UI"/>
              </a:rPr>
              <a:t>WIR ENTWICKELN WERKZEUGE </a:t>
            </a:r>
            <a:r>
              <a:rPr lang="de-DE" smtClean="0">
                <a:cs typeface="Segoe UI"/>
              </a:rPr>
              <a:t>BIS </a:t>
            </a:r>
            <a:r>
              <a:rPr lang="de-DE">
                <a:cs typeface="Segoe UI"/>
              </a:rPr>
              <a:t>ZUR </a:t>
            </a:r>
            <a:r>
              <a:rPr lang="de-DE" smtClean="0">
                <a:cs typeface="Segoe UI"/>
              </a:rPr>
              <a:t/>
            </a:r>
            <a:br>
              <a:rPr lang="de-DE" smtClean="0">
                <a:cs typeface="Segoe UI"/>
              </a:rPr>
            </a:br>
            <a:r>
              <a:rPr lang="de-DE" smtClean="0">
                <a:cs typeface="Segoe UI"/>
              </a:rPr>
              <a:t>PERFEKTION</a:t>
            </a:r>
            <a:r>
              <a:rPr lang="de-DE">
                <a:cs typeface="Segoe UI"/>
              </a:rPr>
              <a:t>. UND DANN </a:t>
            </a:r>
            <a:r>
              <a:rPr lang="de-DE" smtClean="0">
                <a:cs typeface="Segoe UI"/>
              </a:rPr>
              <a:t>VERBESSERN </a:t>
            </a:r>
            <a:r>
              <a:rPr lang="de-DE">
                <a:cs typeface="Segoe UI"/>
              </a:rPr>
              <a:t>WIR SIE.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008" y="745470"/>
            <a:ext cx="1322892" cy="96465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5" b="18515"/>
          <a:stretch/>
        </p:blipFill>
        <p:spPr>
          <a:xfrm>
            <a:off x="6939123" y="2542162"/>
            <a:ext cx="1881028" cy="863738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2154" y="69806"/>
            <a:ext cx="914129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uppieren 45"/>
          <p:cNvGrpSpPr/>
          <p:nvPr/>
        </p:nvGrpSpPr>
        <p:grpSpPr>
          <a:xfrm>
            <a:off x="0" y="4264959"/>
            <a:ext cx="9144000" cy="878541"/>
            <a:chOff x="0" y="3962400"/>
            <a:chExt cx="9144000" cy="878541"/>
          </a:xfrm>
        </p:grpSpPr>
        <p:sp>
          <p:nvSpPr>
            <p:cNvPr id="47" name="Rechteck 46"/>
            <p:cNvSpPr/>
            <p:nvPr/>
          </p:nvSpPr>
          <p:spPr>
            <a:xfrm>
              <a:off x="0" y="3962400"/>
              <a:ext cx="9144000" cy="878541"/>
            </a:xfrm>
            <a:prstGeom prst="rect">
              <a:avLst/>
            </a:prstGeom>
            <a:solidFill>
              <a:srgbClr val="FF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cxnSp>
          <p:nvCxnSpPr>
            <p:cNvPr id="48" name="Gerade Verbindung 47"/>
            <p:cNvCxnSpPr/>
            <p:nvPr/>
          </p:nvCxnSpPr>
          <p:spPr>
            <a:xfrm flipH="1">
              <a:off x="0" y="3962400"/>
              <a:ext cx="9144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Picture 34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15" b="93399"/>
          <a:stretch/>
        </p:blipFill>
        <p:spPr bwMode="auto">
          <a:xfrm flipH="1" flipV="1">
            <a:off x="-1" y="-1"/>
            <a:ext cx="1449278" cy="26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chteck 49"/>
          <p:cNvSpPr/>
          <p:nvPr/>
        </p:nvSpPr>
        <p:spPr>
          <a:xfrm>
            <a:off x="323849" y="0"/>
            <a:ext cx="2199778" cy="311150"/>
          </a:xfrm>
          <a:prstGeom prst="rect">
            <a:avLst/>
          </a:prstGeom>
          <a:solidFill>
            <a:srgbClr val="82828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cs typeface="Segoe UI"/>
              </a:rPr>
              <a:t>EXPERTOS EN SERVICIOS</a:t>
            </a:r>
            <a:endParaRPr lang="en-US" sz="1000" dirty="0">
              <a:solidFill>
                <a:prstClr val="white"/>
              </a:solidFill>
              <a:cs typeface="Segoe UI"/>
            </a:endParaRPr>
          </a:p>
        </p:txBody>
      </p:sp>
      <p:sp>
        <p:nvSpPr>
          <p:cNvPr id="51" name="Split 11635302973115757195"/>
          <p:cNvSpPr txBox="1"/>
          <p:nvPr/>
        </p:nvSpPr>
        <p:spPr>
          <a:xfrm>
            <a:off x="323850" y="4326158"/>
            <a:ext cx="6886575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de-DE"/>
            </a:defPPr>
            <a:lvl1pPr lvl="0">
              <a:spcAft>
                <a:spcPts val="1200"/>
              </a:spcAft>
              <a:defRPr sz="1600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r>
              <a:rPr lang="de-DE" sz="1800" dirty="0">
                <a:cs typeface="Segoe UI"/>
              </a:rPr>
              <a:t>GARANT 36O° TOOLING: </a:t>
            </a:r>
            <a:r>
              <a:rPr lang="de-DE" sz="1800" dirty="0" smtClean="0">
                <a:cs typeface="Segoe UI"/>
              </a:rPr>
              <a:t>PENSAMOS POR ADELANTADO.                                      Y EN TODAS LAS DIRECCIONES.</a:t>
            </a:r>
            <a:endParaRPr lang="de-DE" sz="1800" dirty="0">
              <a:cs typeface="Segoe UI"/>
            </a:endParaRPr>
          </a:p>
        </p:txBody>
      </p:sp>
      <p:sp>
        <p:nvSpPr>
          <p:cNvPr id="52" name="Split 11635302973115757195"/>
          <p:cNvSpPr txBox="1"/>
          <p:nvPr/>
        </p:nvSpPr>
        <p:spPr>
          <a:xfrm>
            <a:off x="3084977" y="614604"/>
            <a:ext cx="1453515" cy="15388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000" b="1" dirty="0" smtClean="0">
                <a:solidFill>
                  <a:srgbClr val="FF7000"/>
                </a:solidFill>
                <a:latin typeface="Segoe UI Semibold"/>
                <a:cs typeface="Segoe UI"/>
              </a:rPr>
              <a:t>GARANT </a:t>
            </a:r>
            <a:r>
              <a:rPr lang="de-DE" sz="1000" b="1" dirty="0" err="1" smtClean="0">
                <a:solidFill>
                  <a:srgbClr val="FF7000"/>
                </a:solidFill>
                <a:latin typeface="Segoe UI Semibold"/>
                <a:cs typeface="Segoe UI"/>
              </a:rPr>
              <a:t>ToolAudit</a:t>
            </a:r>
            <a:endParaRPr lang="de-DE" sz="1000" b="1" dirty="0">
              <a:solidFill>
                <a:srgbClr val="FF7000"/>
              </a:solidFill>
              <a:latin typeface="Segoe UI Semibold"/>
              <a:cs typeface="Segoe UI"/>
            </a:endParaRPr>
          </a:p>
        </p:txBody>
      </p:sp>
      <p:sp>
        <p:nvSpPr>
          <p:cNvPr id="53" name="Split 11635302973115757195"/>
          <p:cNvSpPr txBox="1"/>
          <p:nvPr/>
        </p:nvSpPr>
        <p:spPr>
          <a:xfrm>
            <a:off x="3084977" y="793314"/>
            <a:ext cx="1761620" cy="36933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Control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de la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producción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en la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técnica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de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medición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para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unos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resultados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fiables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de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arranque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de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viruta</a:t>
            </a:r>
            <a:endParaRPr lang="de-DE" sz="800" dirty="0">
              <a:solidFill>
                <a:prstClr val="white"/>
              </a:solidFill>
              <a:cs typeface="Segoe UI"/>
            </a:endParaRPr>
          </a:p>
        </p:txBody>
      </p:sp>
      <p:sp>
        <p:nvSpPr>
          <p:cNvPr id="54" name="Split 11635302973115757195"/>
          <p:cNvSpPr txBox="1"/>
          <p:nvPr/>
        </p:nvSpPr>
        <p:spPr>
          <a:xfrm>
            <a:off x="5330189" y="614604"/>
            <a:ext cx="1453515" cy="15388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000" b="1" smtClean="0">
                <a:solidFill>
                  <a:srgbClr val="FF7000"/>
                </a:solidFill>
                <a:latin typeface="Segoe UI Semibold"/>
                <a:cs typeface="Segoe UI"/>
              </a:rPr>
              <a:t>GARANT </a:t>
            </a:r>
            <a:r>
              <a:rPr lang="de-DE" sz="1000" b="1" err="1" smtClean="0">
                <a:solidFill>
                  <a:srgbClr val="FF7000"/>
                </a:solidFill>
                <a:latin typeface="Segoe UI Semibold"/>
                <a:cs typeface="Segoe UI"/>
              </a:rPr>
              <a:t>eTool</a:t>
            </a:r>
            <a:endParaRPr lang="de-DE" sz="1000" b="1">
              <a:solidFill>
                <a:srgbClr val="FF7000"/>
              </a:solidFill>
              <a:latin typeface="Segoe UI Semibold"/>
              <a:cs typeface="Segoe UI"/>
            </a:endParaRPr>
          </a:p>
        </p:txBody>
      </p:sp>
      <p:sp>
        <p:nvSpPr>
          <p:cNvPr id="56" name="Split 11635302973115757195"/>
          <p:cNvSpPr txBox="1"/>
          <p:nvPr/>
        </p:nvSpPr>
        <p:spPr>
          <a:xfrm>
            <a:off x="5330189" y="793314"/>
            <a:ext cx="1608934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Datos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de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herramienta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uniformes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para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sistemas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CAD / CAM</a:t>
            </a:r>
            <a:endParaRPr lang="de-DE" sz="800" dirty="0">
              <a:solidFill>
                <a:prstClr val="white"/>
              </a:solidFill>
              <a:cs typeface="Segoe UI"/>
            </a:endParaRPr>
          </a:p>
        </p:txBody>
      </p:sp>
      <p:sp>
        <p:nvSpPr>
          <p:cNvPr id="57" name="Split 11635302973115757195"/>
          <p:cNvSpPr txBox="1"/>
          <p:nvPr/>
        </p:nvSpPr>
        <p:spPr>
          <a:xfrm>
            <a:off x="5938668" y="1980235"/>
            <a:ext cx="1453515" cy="15388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000" b="1" smtClean="0">
                <a:solidFill>
                  <a:srgbClr val="FF7000"/>
                </a:solidFill>
                <a:latin typeface="Segoe UI Semibold"/>
                <a:cs typeface="Segoe UI"/>
              </a:rPr>
              <a:t>GARANT </a:t>
            </a:r>
            <a:r>
              <a:rPr lang="de-DE" sz="1000" b="1" err="1" smtClean="0">
                <a:solidFill>
                  <a:srgbClr val="FF7000"/>
                </a:solidFill>
                <a:latin typeface="Segoe UI Semibold"/>
                <a:cs typeface="Segoe UI"/>
              </a:rPr>
              <a:t>ToolScout</a:t>
            </a:r>
            <a:endParaRPr lang="de-DE" sz="1000" b="1">
              <a:solidFill>
                <a:srgbClr val="FF7000"/>
              </a:solidFill>
              <a:latin typeface="Segoe UI Semibold"/>
              <a:cs typeface="Segoe UI"/>
            </a:endParaRPr>
          </a:p>
        </p:txBody>
      </p:sp>
      <p:sp>
        <p:nvSpPr>
          <p:cNvPr id="58" name="Split 11635302973115757195"/>
          <p:cNvSpPr txBox="1"/>
          <p:nvPr/>
        </p:nvSpPr>
        <p:spPr>
          <a:xfrm>
            <a:off x="5938668" y="2136085"/>
            <a:ext cx="1878111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Selección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inteligente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de las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herramientas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y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determinación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de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valores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de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corte</a:t>
            </a:r>
            <a:endParaRPr lang="de-DE" sz="800" dirty="0">
              <a:solidFill>
                <a:prstClr val="white"/>
              </a:solidFill>
              <a:cs typeface="Segoe UI"/>
            </a:endParaRPr>
          </a:p>
        </p:txBody>
      </p:sp>
      <p:sp>
        <p:nvSpPr>
          <p:cNvPr id="59" name="Split 11635302973115757195"/>
          <p:cNvSpPr txBox="1"/>
          <p:nvPr/>
        </p:nvSpPr>
        <p:spPr>
          <a:xfrm>
            <a:off x="5462360" y="3719390"/>
            <a:ext cx="1453515" cy="15388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000" b="1" smtClean="0">
                <a:solidFill>
                  <a:srgbClr val="FF7000"/>
                </a:solidFill>
                <a:latin typeface="Segoe UI Semibold"/>
                <a:cs typeface="Segoe UI"/>
              </a:rPr>
              <a:t>GARANT </a:t>
            </a:r>
            <a:r>
              <a:rPr lang="de-DE" sz="1000" b="1" err="1" smtClean="0">
                <a:solidFill>
                  <a:srgbClr val="FF7000"/>
                </a:solidFill>
                <a:latin typeface="Segoe UI Semibold"/>
                <a:cs typeface="Segoe UI"/>
              </a:rPr>
              <a:t>ToolConcept</a:t>
            </a:r>
            <a:endParaRPr lang="de-DE" sz="1000" b="1">
              <a:solidFill>
                <a:srgbClr val="FF7000"/>
              </a:solidFill>
              <a:latin typeface="Segoe UI Semibold"/>
              <a:cs typeface="Segoe UI"/>
            </a:endParaRPr>
          </a:p>
        </p:txBody>
      </p:sp>
      <p:sp>
        <p:nvSpPr>
          <p:cNvPr id="60" name="Split 11635302973115757195"/>
          <p:cNvSpPr txBox="1"/>
          <p:nvPr/>
        </p:nvSpPr>
        <p:spPr>
          <a:xfrm>
            <a:off x="5462360" y="3898100"/>
            <a:ext cx="2271940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Concepto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de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tratamiento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individual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según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la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pieza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para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mejorar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la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planificación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del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mecanizado</a:t>
            </a:r>
            <a:endParaRPr lang="de-DE" sz="800" dirty="0">
              <a:solidFill>
                <a:prstClr val="white"/>
              </a:solidFill>
              <a:cs typeface="Segoe UI"/>
            </a:endParaRPr>
          </a:p>
        </p:txBody>
      </p:sp>
      <p:sp>
        <p:nvSpPr>
          <p:cNvPr id="61" name="Split 11635302973115757195"/>
          <p:cNvSpPr txBox="1"/>
          <p:nvPr/>
        </p:nvSpPr>
        <p:spPr>
          <a:xfrm>
            <a:off x="2776871" y="3719390"/>
            <a:ext cx="1453515" cy="15388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000" b="1" dirty="0" smtClean="0">
                <a:solidFill>
                  <a:srgbClr val="FF7000"/>
                </a:solidFill>
                <a:latin typeface="Segoe UI Semibold"/>
                <a:cs typeface="Segoe UI"/>
              </a:rPr>
              <a:t>GARANT Tool24</a:t>
            </a:r>
            <a:endParaRPr lang="de-DE" sz="1000" b="1" dirty="0">
              <a:solidFill>
                <a:srgbClr val="FF7000"/>
              </a:solidFill>
              <a:latin typeface="Segoe UI Semibold"/>
              <a:cs typeface="Segoe UI"/>
            </a:endParaRPr>
          </a:p>
        </p:txBody>
      </p:sp>
      <p:sp>
        <p:nvSpPr>
          <p:cNvPr id="62" name="Split 11635302973115757195"/>
          <p:cNvSpPr txBox="1"/>
          <p:nvPr/>
        </p:nvSpPr>
        <p:spPr>
          <a:xfrm>
            <a:off x="2776871" y="3898100"/>
            <a:ext cx="2069726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Sistemas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autómatas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flexibles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para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el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abastecimiento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fiable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de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herramientas</a:t>
            </a:r>
            <a:endParaRPr lang="de-DE" sz="800" dirty="0">
              <a:solidFill>
                <a:prstClr val="white"/>
              </a:solidFill>
              <a:cs typeface="Segoe UI"/>
            </a:endParaRPr>
          </a:p>
        </p:txBody>
      </p:sp>
      <p:sp>
        <p:nvSpPr>
          <p:cNvPr id="63" name="Split 11635302973115757195"/>
          <p:cNvSpPr txBox="1"/>
          <p:nvPr/>
        </p:nvSpPr>
        <p:spPr>
          <a:xfrm>
            <a:off x="1675951" y="1481820"/>
            <a:ext cx="1453515" cy="15388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000" b="1" dirty="0" smtClean="0">
                <a:solidFill>
                  <a:srgbClr val="FF7000"/>
                </a:solidFill>
                <a:latin typeface="Segoe UI Semibold"/>
                <a:cs typeface="Segoe UI"/>
              </a:rPr>
              <a:t>GARANT </a:t>
            </a:r>
            <a:r>
              <a:rPr lang="de-DE" sz="1000" b="1" dirty="0" err="1" smtClean="0">
                <a:solidFill>
                  <a:srgbClr val="FF7000"/>
                </a:solidFill>
                <a:latin typeface="Segoe UI Semibold"/>
                <a:cs typeface="Segoe UI"/>
              </a:rPr>
              <a:t>ToolRoom</a:t>
            </a:r>
            <a:endParaRPr lang="de-DE" sz="1000" b="1" dirty="0">
              <a:solidFill>
                <a:srgbClr val="FF7000"/>
              </a:solidFill>
              <a:latin typeface="Segoe UI Semibold"/>
              <a:cs typeface="Segoe UI"/>
            </a:endParaRPr>
          </a:p>
        </p:txBody>
      </p:sp>
      <p:sp>
        <p:nvSpPr>
          <p:cNvPr id="64" name="Split 11635302973115757195"/>
          <p:cNvSpPr txBox="1"/>
          <p:nvPr/>
        </p:nvSpPr>
        <p:spPr>
          <a:xfrm>
            <a:off x="1675951" y="1660530"/>
            <a:ext cx="1765749" cy="36933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Planificación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individual de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mobiliario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industrial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para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puestos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de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trabajo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CNC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estructurados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.</a:t>
            </a:r>
            <a:endParaRPr lang="de-DE" sz="800" dirty="0">
              <a:solidFill>
                <a:prstClr val="white"/>
              </a:solidFill>
              <a:cs typeface="Segoe UI"/>
            </a:endParaRPr>
          </a:p>
        </p:txBody>
      </p:sp>
      <p:sp>
        <p:nvSpPr>
          <p:cNvPr id="65" name="Split 11635302973115757195"/>
          <p:cNvSpPr txBox="1"/>
          <p:nvPr/>
        </p:nvSpPr>
        <p:spPr>
          <a:xfrm>
            <a:off x="1675951" y="2575416"/>
            <a:ext cx="1453515" cy="15388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000" b="1" dirty="0" smtClean="0">
                <a:solidFill>
                  <a:srgbClr val="FF7000"/>
                </a:solidFill>
                <a:latin typeface="Segoe UI Semibold"/>
                <a:cs typeface="Segoe UI"/>
              </a:rPr>
              <a:t>GARANT </a:t>
            </a:r>
            <a:r>
              <a:rPr lang="de-DE" sz="1000" b="1" dirty="0" err="1" smtClean="0">
                <a:solidFill>
                  <a:srgbClr val="FF7000"/>
                </a:solidFill>
                <a:latin typeface="Segoe UI Semibold"/>
                <a:cs typeface="Segoe UI"/>
              </a:rPr>
              <a:t>ToolGrinding</a:t>
            </a:r>
            <a:endParaRPr lang="de-DE" sz="1000" b="1" dirty="0">
              <a:solidFill>
                <a:srgbClr val="FF7000"/>
              </a:solidFill>
              <a:latin typeface="Segoe UI Semibold"/>
              <a:cs typeface="Segoe UI"/>
            </a:endParaRPr>
          </a:p>
        </p:txBody>
      </p:sp>
      <p:sp>
        <p:nvSpPr>
          <p:cNvPr id="66" name="Split 11635302973115757195"/>
          <p:cNvSpPr txBox="1"/>
          <p:nvPr/>
        </p:nvSpPr>
        <p:spPr>
          <a:xfrm>
            <a:off x="1675951" y="2754126"/>
            <a:ext cx="1492192" cy="36933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Rectificado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original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para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máximo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rendimiento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y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durabilidad</a:t>
            </a:r>
            <a:r>
              <a:rPr lang="de-DE" sz="800" dirty="0" smtClean="0">
                <a:solidFill>
                  <a:prstClr val="white"/>
                </a:solidFill>
                <a:cs typeface="Segoe UI"/>
              </a:rPr>
              <a:t> de la </a:t>
            </a:r>
            <a:r>
              <a:rPr lang="de-DE" sz="800" dirty="0" err="1" smtClean="0">
                <a:solidFill>
                  <a:prstClr val="white"/>
                </a:solidFill>
                <a:cs typeface="Segoe UI"/>
              </a:rPr>
              <a:t>máquina</a:t>
            </a:r>
            <a:endParaRPr lang="de-DE" sz="800" dirty="0">
              <a:solidFill>
                <a:prstClr val="white"/>
              </a:solidFill>
              <a:cs typeface="Segoe UI"/>
            </a:endParaRPr>
          </a:p>
        </p:txBody>
      </p:sp>
      <p:pic>
        <p:nvPicPr>
          <p:cNvPr id="68" name="Grafik 6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6" b="11787"/>
          <a:stretch/>
        </p:blipFill>
        <p:spPr>
          <a:xfrm>
            <a:off x="2776871" y="3223467"/>
            <a:ext cx="608478" cy="454760"/>
          </a:xfrm>
          <a:prstGeom prst="rect">
            <a:avLst/>
          </a:prstGeom>
        </p:spPr>
      </p:pic>
      <p:pic>
        <p:nvPicPr>
          <p:cNvPr id="69" name="Grafik 6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" t="24732" r="10759" b="13868"/>
          <a:stretch/>
        </p:blipFill>
        <p:spPr>
          <a:xfrm>
            <a:off x="5344819" y="118683"/>
            <a:ext cx="599847" cy="454758"/>
          </a:xfrm>
          <a:prstGeom prst="rect">
            <a:avLst/>
          </a:prstGeom>
        </p:spPr>
      </p:pic>
      <p:pic>
        <p:nvPicPr>
          <p:cNvPr id="70" name="Grafik 6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2" b="16467"/>
          <a:stretch/>
        </p:blipFill>
        <p:spPr>
          <a:xfrm>
            <a:off x="5462360" y="3223467"/>
            <a:ext cx="608478" cy="454759"/>
          </a:xfrm>
          <a:prstGeom prst="rect">
            <a:avLst/>
          </a:prstGeom>
        </p:spPr>
      </p:pic>
      <p:pic>
        <p:nvPicPr>
          <p:cNvPr id="71" name="Grafik 70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2" b="12632"/>
          <a:stretch/>
        </p:blipFill>
        <p:spPr>
          <a:xfrm>
            <a:off x="1675951" y="985898"/>
            <a:ext cx="608479" cy="454759"/>
          </a:xfrm>
          <a:prstGeom prst="rect">
            <a:avLst/>
          </a:prstGeom>
        </p:spPr>
      </p:pic>
      <p:pic>
        <p:nvPicPr>
          <p:cNvPr id="72" name="Grafik 71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9" b="20980"/>
          <a:stretch/>
        </p:blipFill>
        <p:spPr>
          <a:xfrm>
            <a:off x="3084977" y="120423"/>
            <a:ext cx="608479" cy="453018"/>
          </a:xfrm>
          <a:prstGeom prst="rect">
            <a:avLst/>
          </a:prstGeom>
        </p:spPr>
      </p:pic>
      <p:pic>
        <p:nvPicPr>
          <p:cNvPr id="73" name="Grafik 72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2" b="12632"/>
          <a:stretch/>
        </p:blipFill>
        <p:spPr>
          <a:xfrm>
            <a:off x="1675951" y="2079494"/>
            <a:ext cx="608479" cy="454758"/>
          </a:xfrm>
          <a:prstGeom prst="rect">
            <a:avLst/>
          </a:prstGeom>
        </p:spPr>
      </p:pic>
      <p:pic>
        <p:nvPicPr>
          <p:cNvPr id="74" name="Grafik 73"/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6" t="18386" r="-1" b="10154"/>
          <a:stretch/>
        </p:blipFill>
        <p:spPr>
          <a:xfrm>
            <a:off x="5938668" y="1484313"/>
            <a:ext cx="608479" cy="457251"/>
          </a:xfrm>
          <a:prstGeom prst="rect">
            <a:avLst/>
          </a:prstGeom>
        </p:spPr>
      </p:pic>
      <p:pic>
        <p:nvPicPr>
          <p:cNvPr id="76" name="Grafik 75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169" y="4733301"/>
            <a:ext cx="1373997" cy="312438"/>
          </a:xfrm>
          <a:prstGeom prst="rect">
            <a:avLst/>
          </a:prstGeom>
        </p:spPr>
      </p:pic>
      <p:pic>
        <p:nvPicPr>
          <p:cNvPr id="77" name="Picture 11" descr="http://hoffmanngroupusa.com/wp-content/uploads/2013/09/GARANT_Premium-Quality-weiss-Glossy-RGB.png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8493" y="74633"/>
            <a:ext cx="890473" cy="33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 rot="19220369">
            <a:off x="3163774" y="1466746"/>
            <a:ext cx="14389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chemeClr val="bg1"/>
                </a:solidFill>
                <a:latin typeface="Myriad Pro" pitchFamily="34" charset="0"/>
              </a:rPr>
              <a:t>Aplicación</a:t>
            </a:r>
            <a:r>
              <a:rPr lang="de-DE" sz="800" dirty="0" smtClean="0">
                <a:solidFill>
                  <a:schemeClr val="bg1"/>
                </a:solidFill>
                <a:latin typeface="Myriad Pro" pitchFamily="34" charset="0"/>
              </a:rPr>
              <a:t> de </a:t>
            </a:r>
            <a:r>
              <a:rPr lang="de-DE" sz="800" dirty="0" err="1" smtClean="0">
                <a:solidFill>
                  <a:schemeClr val="bg1"/>
                </a:solidFill>
                <a:latin typeface="Myriad Pro" pitchFamily="34" charset="0"/>
              </a:rPr>
              <a:t>herramientas</a:t>
            </a:r>
            <a:endParaRPr lang="en-US" sz="8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67" name="Textfeld 66"/>
          <p:cNvSpPr txBox="1"/>
          <p:nvPr/>
        </p:nvSpPr>
        <p:spPr>
          <a:xfrm rot="17475216">
            <a:off x="4731277" y="2533834"/>
            <a:ext cx="14816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chemeClr val="bg1"/>
                </a:solidFill>
                <a:latin typeface="Myriad Pro" pitchFamily="34" charset="0"/>
              </a:rPr>
              <a:t>Planificación</a:t>
            </a:r>
            <a:r>
              <a:rPr lang="de-DE" sz="800" dirty="0" smtClean="0">
                <a:solidFill>
                  <a:schemeClr val="bg1"/>
                </a:solidFill>
                <a:latin typeface="Myriad Pro" pitchFamily="34" charset="0"/>
              </a:rPr>
              <a:t> de </a:t>
            </a:r>
            <a:r>
              <a:rPr lang="de-DE" sz="800" dirty="0" err="1" smtClean="0">
                <a:solidFill>
                  <a:schemeClr val="bg1"/>
                </a:solidFill>
                <a:latin typeface="Myriad Pro" pitchFamily="34" charset="0"/>
              </a:rPr>
              <a:t>herramientas</a:t>
            </a:r>
            <a:endParaRPr lang="en-US" sz="8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5" name="Textfeld 74"/>
          <p:cNvSpPr txBox="1"/>
          <p:nvPr/>
        </p:nvSpPr>
        <p:spPr>
          <a:xfrm rot="2469088">
            <a:off x="2961282" y="2962401"/>
            <a:ext cx="1843943" cy="215444"/>
          </a:xfrm>
          <a:prstGeom prst="rect">
            <a:avLst/>
          </a:prstGeom>
          <a:noFill/>
          <a:effectLst>
            <a:outerShdw blurRad="254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chemeClr val="bg1"/>
                </a:solidFill>
                <a:latin typeface="Myriad Pro" pitchFamily="34" charset="0"/>
              </a:rPr>
              <a:t>Abastecimiento</a:t>
            </a:r>
            <a:r>
              <a:rPr lang="de-DE" sz="800" dirty="0" smtClean="0">
                <a:solidFill>
                  <a:schemeClr val="bg1"/>
                </a:solidFill>
                <a:latin typeface="Myriad Pro" pitchFamily="34" charset="0"/>
              </a:rPr>
              <a:t> de </a:t>
            </a:r>
            <a:r>
              <a:rPr lang="de-DE" sz="800" dirty="0" err="1" smtClean="0">
                <a:solidFill>
                  <a:schemeClr val="bg1"/>
                </a:solidFill>
                <a:latin typeface="Myriad Pro" pitchFamily="34" charset="0"/>
              </a:rPr>
              <a:t>herramientas</a:t>
            </a:r>
            <a:endParaRPr lang="en-US" sz="800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88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/>
      <p:bldP spid="53" grpId="0"/>
      <p:bldP spid="54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16120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7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0" b="26245"/>
          <a:stretch/>
        </p:blipFill>
        <p:spPr bwMode="auto">
          <a:xfrm>
            <a:off x="2619" y="0"/>
            <a:ext cx="914138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uppieren 11"/>
          <p:cNvGrpSpPr/>
          <p:nvPr>
            <p:custDataLst>
              <p:tags r:id="rId3"/>
            </p:custDataLst>
          </p:nvPr>
        </p:nvGrpSpPr>
        <p:grpSpPr>
          <a:xfrm>
            <a:off x="0" y="3283164"/>
            <a:ext cx="9144000" cy="1860336"/>
            <a:chOff x="0" y="3363018"/>
            <a:chExt cx="9144000" cy="1860336"/>
          </a:xfrm>
        </p:grpSpPr>
        <p:sp>
          <p:nvSpPr>
            <p:cNvPr id="21" name="Rechteck 20"/>
            <p:cNvSpPr/>
            <p:nvPr/>
          </p:nvSpPr>
          <p:spPr>
            <a:xfrm>
              <a:off x="0" y="3363018"/>
              <a:ext cx="9144000" cy="1860336"/>
            </a:xfrm>
            <a:prstGeom prst="rect">
              <a:avLst/>
            </a:prstGeom>
            <a:solidFill>
              <a:srgbClr val="FF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cxnSp>
          <p:nvCxnSpPr>
            <p:cNvPr id="22" name="Gerade Verbindung 21"/>
            <p:cNvCxnSpPr/>
            <p:nvPr/>
          </p:nvCxnSpPr>
          <p:spPr>
            <a:xfrm flipH="1">
              <a:off x="0" y="3363018"/>
              <a:ext cx="9144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12_84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23849" y="0"/>
            <a:ext cx="2199778" cy="311150"/>
          </a:xfrm>
          <a:prstGeom prst="rect">
            <a:avLst/>
          </a:prstGeom>
          <a:solidFill>
            <a:srgbClr val="82828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cs typeface="Segoe UI"/>
              </a:rPr>
              <a:t>EXPERTO EN SERVICIOS</a:t>
            </a:r>
            <a:endParaRPr lang="en-US" sz="1000" dirty="0">
              <a:solidFill>
                <a:prstClr val="white"/>
              </a:solidFill>
              <a:cs typeface="Segoe UI"/>
            </a:endParaRPr>
          </a:p>
        </p:txBody>
      </p:sp>
      <p:sp>
        <p:nvSpPr>
          <p:cNvPr id="32" name="Split 11635302973115757195"/>
          <p:cNvSpPr txBox="1"/>
          <p:nvPr/>
        </p:nvSpPr>
        <p:spPr>
          <a:xfrm>
            <a:off x="323851" y="3380247"/>
            <a:ext cx="4410074" cy="55399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  <a:defRPr sz="1600">
                <a:solidFill>
                  <a:prstClr val="white"/>
                </a:solidFill>
                <a:cs typeface="Arial" pitchFamily="34" charset="0"/>
              </a:defRPr>
            </a:lvl1pPr>
          </a:lstStyle>
          <a:p>
            <a:r>
              <a:rPr lang="de-DE" sz="1800" dirty="0" smtClean="0">
                <a:cs typeface="Segoe UI"/>
              </a:rPr>
              <a:t>LO DAMOS TODO PARA CONSEGUIR HERRAMIENTAS DE ALTA EFICACIA.</a:t>
            </a:r>
            <a:endParaRPr lang="de-DE" sz="1800" dirty="0">
              <a:cs typeface="Segoe UI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5078731" y="3389772"/>
            <a:ext cx="3889586" cy="12926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53988" indent="-153988">
              <a:buFont typeface="Wingdings" pitchFamily="2" charset="2"/>
              <a:buChar char="§"/>
            </a:pPr>
            <a:r>
              <a:rPr lang="de-DE" sz="1400" b="1" dirty="0" smtClean="0">
                <a:solidFill>
                  <a:prstClr val="white"/>
                </a:solidFill>
                <a:cs typeface="Segoe UI"/>
              </a:rPr>
              <a:t>GARANT Toolscout</a:t>
            </a:r>
            <a:r>
              <a:rPr lang="de-DE" sz="1400" b="1" dirty="0">
                <a:solidFill>
                  <a:prstClr val="white"/>
                </a:solidFill>
                <a:cs typeface="Segoe UI"/>
              </a:rPr>
              <a:t>: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búsqueda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 de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herramientas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rápida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 e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intuitiva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.  </a:t>
            </a:r>
          </a:p>
          <a:p>
            <a:pPr marL="153988" indent="-153988">
              <a:buFont typeface="Wingdings" pitchFamily="2" charset="2"/>
              <a:buChar char="§"/>
            </a:pPr>
            <a:r>
              <a:rPr lang="de-DE" sz="1400" b="1" dirty="0" smtClean="0">
                <a:solidFill>
                  <a:prstClr val="white"/>
                </a:solidFill>
                <a:cs typeface="Segoe UI"/>
              </a:rPr>
              <a:t>Smartphone-APP: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pedidos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 a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través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 del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móvil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.</a:t>
            </a:r>
          </a:p>
          <a:p>
            <a:pPr marL="153988" indent="-153988">
              <a:buFont typeface="Wingdings" pitchFamily="2" charset="2"/>
              <a:buChar char="§"/>
            </a:pPr>
            <a:r>
              <a:rPr lang="de-DE" sz="1400" b="1" dirty="0" err="1" smtClean="0">
                <a:solidFill>
                  <a:prstClr val="white"/>
                </a:solidFill>
                <a:cs typeface="Segoe UI"/>
              </a:rPr>
              <a:t>eScan</a:t>
            </a:r>
            <a:r>
              <a:rPr lang="de-DE" sz="1400" b="1" dirty="0">
                <a:solidFill>
                  <a:prstClr val="white"/>
                </a:solidFill>
                <a:cs typeface="Segoe UI"/>
              </a:rPr>
              <a:t>: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independencia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con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el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uso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móvil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.</a:t>
            </a:r>
          </a:p>
          <a:p>
            <a:pPr marL="153988" indent="-153988">
              <a:buFont typeface="Wingdings" pitchFamily="2" charset="2"/>
              <a:buChar char="§"/>
            </a:pPr>
            <a:r>
              <a:rPr lang="de-DE" sz="1400" b="1" dirty="0" err="1" smtClean="0">
                <a:solidFill>
                  <a:prstClr val="white"/>
                </a:solidFill>
                <a:cs typeface="Segoe UI"/>
              </a:rPr>
              <a:t>Toolshop</a:t>
            </a:r>
            <a:r>
              <a:rPr lang="de-DE" sz="1400" b="1" dirty="0">
                <a:solidFill>
                  <a:prstClr val="white"/>
                </a:solidFill>
                <a:cs typeface="Segoe UI"/>
              </a:rPr>
              <a:t>: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desde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profesionales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hasta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particulares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.</a:t>
            </a:r>
            <a:endParaRPr lang="de-DE" sz="1400" dirty="0">
              <a:solidFill>
                <a:prstClr val="white"/>
              </a:solidFill>
              <a:cs typeface="Segoe UI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02111" y="4214161"/>
            <a:ext cx="4269889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53988" indent="-153988">
              <a:buFont typeface="Wingdings" pitchFamily="2" charset="2"/>
              <a:buChar char="§"/>
            </a:pPr>
            <a:r>
              <a:rPr lang="de-DE" sz="1400" b="1" dirty="0" err="1" smtClean="0">
                <a:solidFill>
                  <a:prstClr val="white"/>
                </a:solidFill>
                <a:cs typeface="Segoe UI"/>
              </a:rPr>
              <a:t>eShop</a:t>
            </a:r>
            <a:r>
              <a:rPr lang="de-DE" sz="1400" b="1" dirty="0" smtClean="0">
                <a:solidFill>
                  <a:prstClr val="white"/>
                </a:solidFill>
                <a:cs typeface="Segoe UI"/>
              </a:rPr>
              <a:t>: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pedidos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rápidos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 y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fiables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.</a:t>
            </a:r>
          </a:p>
          <a:p>
            <a:pPr marL="153988" indent="-153988">
              <a:buFont typeface="Wingdings" pitchFamily="2" charset="2"/>
              <a:buChar char="§"/>
            </a:pPr>
            <a:r>
              <a:rPr lang="de-DE" sz="1400" b="1" dirty="0" err="1" smtClean="0">
                <a:solidFill>
                  <a:prstClr val="white"/>
                </a:solidFill>
                <a:cs typeface="Segoe UI"/>
              </a:rPr>
              <a:t>eCatalog</a:t>
            </a:r>
            <a:r>
              <a:rPr lang="de-DE" sz="1400" b="1" dirty="0" smtClean="0">
                <a:solidFill>
                  <a:prstClr val="white"/>
                </a:solidFill>
                <a:cs typeface="Segoe UI"/>
              </a:rPr>
              <a:t>: 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disponible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siempre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 en 18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idiomas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.</a:t>
            </a:r>
          </a:p>
          <a:p>
            <a:pPr marL="153988" indent="-153988">
              <a:buFont typeface="Wingdings" pitchFamily="2" charset="2"/>
              <a:buChar char="§"/>
            </a:pPr>
            <a:r>
              <a:rPr lang="de-DE" sz="1400" b="1" dirty="0" smtClean="0">
                <a:solidFill>
                  <a:prstClr val="white"/>
                </a:solidFill>
                <a:cs typeface="Segoe UI"/>
              </a:rPr>
              <a:t>simple </a:t>
            </a:r>
            <a:r>
              <a:rPr lang="de-DE" sz="1400" b="1" dirty="0" err="1" smtClean="0">
                <a:solidFill>
                  <a:prstClr val="white"/>
                </a:solidFill>
                <a:cs typeface="Segoe UI"/>
              </a:rPr>
              <a:t>system</a:t>
            </a:r>
            <a:r>
              <a:rPr lang="de-DE" sz="1400" b="1" dirty="0" smtClean="0">
                <a:solidFill>
                  <a:prstClr val="white"/>
                </a:solidFill>
                <a:cs typeface="Segoe UI"/>
              </a:rPr>
              <a:t>: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mercado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libre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 de </a:t>
            </a:r>
            <a:r>
              <a:rPr lang="de-DE" sz="1400" dirty="0" err="1" smtClean="0">
                <a:solidFill>
                  <a:prstClr val="white"/>
                </a:solidFill>
                <a:cs typeface="Segoe UI"/>
              </a:rPr>
              <a:t>impuestos</a:t>
            </a:r>
            <a:r>
              <a:rPr lang="de-DE" sz="1400" dirty="0" smtClean="0">
                <a:solidFill>
                  <a:prstClr val="white"/>
                </a:solidFill>
                <a:cs typeface="Segoe UI"/>
              </a:rPr>
              <a:t>.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169" y="4733301"/>
            <a:ext cx="1373997" cy="31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9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813221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550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7" b="991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6" name="Gruppieren 25"/>
          <p:cNvGrpSpPr/>
          <p:nvPr>
            <p:custDataLst>
              <p:tags r:id="rId3"/>
            </p:custDataLst>
          </p:nvPr>
        </p:nvGrpSpPr>
        <p:grpSpPr>
          <a:xfrm>
            <a:off x="0" y="3283164"/>
            <a:ext cx="9144000" cy="1860336"/>
            <a:chOff x="0" y="3363018"/>
            <a:chExt cx="9144000" cy="1860336"/>
          </a:xfrm>
        </p:grpSpPr>
        <p:sp>
          <p:nvSpPr>
            <p:cNvPr id="36" name="Rechteck 35"/>
            <p:cNvSpPr/>
            <p:nvPr/>
          </p:nvSpPr>
          <p:spPr>
            <a:xfrm>
              <a:off x="0" y="3363018"/>
              <a:ext cx="9144000" cy="1860336"/>
            </a:xfrm>
            <a:prstGeom prst="rect">
              <a:avLst/>
            </a:prstGeom>
            <a:solidFill>
              <a:srgbClr val="FF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cxnSp>
          <p:nvCxnSpPr>
            <p:cNvPr id="38" name="Gerade Verbindung 37"/>
            <p:cNvCxnSpPr/>
            <p:nvPr/>
          </p:nvCxnSpPr>
          <p:spPr>
            <a:xfrm flipH="1">
              <a:off x="0" y="3363018"/>
              <a:ext cx="9144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26_84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9" name="Split 11635302973115757195"/>
          <p:cNvSpPr txBox="1"/>
          <p:nvPr/>
        </p:nvSpPr>
        <p:spPr>
          <a:xfrm>
            <a:off x="323849" y="3380247"/>
            <a:ext cx="4660353" cy="110799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  <a:defRPr sz="1600">
                <a:solidFill>
                  <a:prstClr val="white"/>
                </a:solidFill>
                <a:cs typeface="Arial" pitchFamily="34" charset="0"/>
              </a:defRPr>
            </a:lvl1pPr>
          </a:lstStyle>
          <a:p>
            <a:r>
              <a:rPr lang="de-DE" sz="1800" dirty="0" smtClean="0">
                <a:cs typeface="Segoe UI"/>
              </a:rPr>
              <a:t>ALGUNOS DE NUESTROS CLIENTES DARÍAN LO QUE FUERA POR FICHAR A NUESTROS ASESORES.</a:t>
            </a:r>
            <a:br>
              <a:rPr lang="de-DE" sz="1800" dirty="0" smtClean="0">
                <a:cs typeface="Segoe UI"/>
              </a:rPr>
            </a:br>
            <a:r>
              <a:rPr lang="de-DE" sz="1800" dirty="0" smtClean="0">
                <a:cs typeface="Segoe UI"/>
              </a:rPr>
              <a:t>NO LES CULPAMOS.</a:t>
            </a:r>
            <a:endParaRPr lang="de-DE" sz="1800" dirty="0">
              <a:cs typeface="Segoe UI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323849" y="0"/>
            <a:ext cx="2199778" cy="311150"/>
          </a:xfrm>
          <a:prstGeom prst="rect">
            <a:avLst/>
          </a:prstGeom>
          <a:solidFill>
            <a:srgbClr val="82828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/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cs typeface="Segoe UI"/>
              </a:rPr>
              <a:t>EXPERTOS EN SERVICIOS</a:t>
            </a:r>
            <a:endParaRPr lang="en-US" sz="1000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25" name="Textplatzhalter 12"/>
          <p:cNvSpPr txBox="1">
            <a:spLocks/>
          </p:cNvSpPr>
          <p:nvPr/>
        </p:nvSpPr>
        <p:spPr>
          <a:xfrm>
            <a:off x="4927601" y="3347913"/>
            <a:ext cx="4165600" cy="1387435"/>
          </a:xfrm>
          <a:prstGeom prst="roundRect">
            <a:avLst>
              <a:gd name="adj" fmla="val 821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5435" rIns="0" rtlCol="0" anchor="ctr">
            <a:spAutoFit/>
          </a:bodyPr>
          <a:lstStyle>
            <a:defPPr>
              <a:defRPr lang="de-DE"/>
            </a:defPPr>
            <a:lvl1pPr algn="ctr">
              <a:defRPr sz="1400">
                <a:solidFill>
                  <a:srgbClr val="FF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153988" lvl="1" indent="-153988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cs typeface="Segoe UI"/>
              </a:rPr>
              <a:t>1.200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asesores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y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especialistas</a:t>
            </a:r>
            <a:endParaRPr lang="de-DE" sz="1400" dirty="0" smtClean="0">
              <a:solidFill>
                <a:schemeClr val="bg1"/>
              </a:solidFill>
              <a:cs typeface="Segoe UI"/>
            </a:endParaRPr>
          </a:p>
          <a:p>
            <a:pPr marL="439738" lvl="1" indent="-285750"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Técnicos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de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aplicación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arranque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de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viruta</a:t>
            </a:r>
            <a:endParaRPr lang="de-DE" sz="1400" dirty="0">
              <a:solidFill>
                <a:schemeClr val="bg1"/>
              </a:solidFill>
              <a:cs typeface="Segoe UI"/>
            </a:endParaRPr>
          </a:p>
          <a:p>
            <a:pPr marL="439738" lvl="1" indent="-285750"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Asesores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especialistas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en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mobiliario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industrial</a:t>
            </a:r>
            <a:endParaRPr lang="de-DE" sz="1400" dirty="0">
              <a:solidFill>
                <a:schemeClr val="bg1"/>
              </a:solidFill>
              <a:cs typeface="Segoe UI"/>
            </a:endParaRPr>
          </a:p>
          <a:p>
            <a:pPr marL="439738" lvl="1" indent="-285750"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Expertos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en e-business</a:t>
            </a:r>
            <a:endParaRPr lang="de-DE" sz="1400" dirty="0">
              <a:solidFill>
                <a:schemeClr val="bg1"/>
              </a:solidFill>
              <a:cs typeface="Segoe UI"/>
            </a:endParaRPr>
          </a:p>
          <a:p>
            <a:pPr marL="439738" lvl="1" indent="-285750"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Especialistas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en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técnica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de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medición</a:t>
            </a:r>
            <a:endParaRPr lang="de-DE" sz="1400" dirty="0">
              <a:solidFill>
                <a:schemeClr val="bg1"/>
              </a:solidFill>
              <a:cs typeface="Segoe UI"/>
            </a:endParaRP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169" y="4733301"/>
            <a:ext cx="1373997" cy="31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5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805084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76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hteck 15"/>
          <p:cNvSpPr/>
          <p:nvPr/>
        </p:nvSpPr>
        <p:spPr>
          <a:xfrm>
            <a:off x="-5883" y="-8613"/>
            <a:ext cx="9144000" cy="328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uppieren 11"/>
          <p:cNvGrpSpPr/>
          <p:nvPr>
            <p:custDataLst>
              <p:tags r:id="rId3"/>
            </p:custDataLst>
          </p:nvPr>
        </p:nvGrpSpPr>
        <p:grpSpPr>
          <a:xfrm>
            <a:off x="0" y="3283164"/>
            <a:ext cx="9144000" cy="1860336"/>
            <a:chOff x="0" y="3363018"/>
            <a:chExt cx="9144000" cy="1860336"/>
          </a:xfrm>
        </p:grpSpPr>
        <p:sp>
          <p:nvSpPr>
            <p:cNvPr id="25" name="Rechteck 24"/>
            <p:cNvSpPr/>
            <p:nvPr/>
          </p:nvSpPr>
          <p:spPr>
            <a:xfrm>
              <a:off x="0" y="3363018"/>
              <a:ext cx="9144000" cy="1860336"/>
            </a:xfrm>
            <a:prstGeom prst="rect">
              <a:avLst/>
            </a:prstGeom>
            <a:solidFill>
              <a:srgbClr val="FF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>
                <a:solidFill>
                  <a:srgbClr val="FF0000"/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>
            <a:xfrm flipH="1">
              <a:off x="0" y="3363018"/>
              <a:ext cx="9144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12_84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18" name="Split 11635302973115757195"/>
          <p:cNvSpPr txBox="1"/>
          <p:nvPr/>
        </p:nvSpPr>
        <p:spPr>
          <a:xfrm>
            <a:off x="323852" y="3446082"/>
            <a:ext cx="3038836" cy="55399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  <a:defRPr sz="1600">
                <a:solidFill>
                  <a:prstClr val="white"/>
                </a:solidFill>
                <a:cs typeface="Arial" pitchFamily="34" charset="0"/>
              </a:defRPr>
            </a:lvl1pPr>
          </a:lstStyle>
          <a:p>
            <a:r>
              <a:rPr lang="de-DE" sz="1800" dirty="0">
                <a:cs typeface="Segoe UI"/>
              </a:rPr>
              <a:t>135.000 </a:t>
            </a:r>
            <a:r>
              <a:rPr lang="de-DE" sz="1800" dirty="0" smtClean="0">
                <a:cs typeface="Segoe UI"/>
              </a:rPr>
              <a:t>CLIENTES, A CADA CUAL MÁS IMPORTANTE.</a:t>
            </a:r>
            <a:endParaRPr lang="de-DE" sz="1800" dirty="0">
              <a:cs typeface="Segoe UI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23849" y="0"/>
            <a:ext cx="2199778" cy="311150"/>
          </a:xfrm>
          <a:prstGeom prst="rect">
            <a:avLst/>
          </a:prstGeom>
          <a:solidFill>
            <a:srgbClr val="82828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/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cs typeface="Segoe UI"/>
              </a:rPr>
              <a:t>REFERENCIAS</a:t>
            </a:r>
            <a:endParaRPr lang="en-US" sz="1000" dirty="0">
              <a:solidFill>
                <a:schemeClr val="bg1"/>
              </a:solidFill>
              <a:cs typeface="Segoe UI"/>
            </a:endParaRPr>
          </a:p>
        </p:txBody>
      </p:sp>
      <p:pic>
        <p:nvPicPr>
          <p:cNvPr id="50199" name="Picture 23" descr="L:\Kunden\07_Kunden_allgemein_Kundenkreis  neu 701-999\202 Hoffmanngroup\2014\Müller\Bilder_Katalog\KUKA_BlechNeu_0784-1.jpg"/>
          <p:cNvPicPr>
            <a:picLocks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919"/>
          <a:stretch/>
        </p:blipFill>
        <p:spPr bwMode="auto">
          <a:xfrm>
            <a:off x="3380207" y="-8613"/>
            <a:ext cx="5769680" cy="327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00" name="Picture 24" descr="L:\Kunden\07_Kunden_allgemein_Kundenkreis  neu 701-999\202 Hoffmanngroup\2014\Müller\Bilder_Katalog\0326 Hoffmann Claas_0141.jpg"/>
          <p:cNvPicPr>
            <a:picLocks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19"/>
          <a:stretch/>
        </p:blipFill>
        <p:spPr bwMode="auto">
          <a:xfrm>
            <a:off x="3380207" y="-8613"/>
            <a:ext cx="5781448" cy="327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01" name="Picture 25" descr="L:\Kunden\07_Kunden_allgemein_Kundenkreis  neu 701-999\202 Hoffmanngroup\2014\Müller\Bilder_Katalog\0326 Hoffmann Montblanc_017_erweitert.jpg"/>
          <p:cNvPicPr>
            <a:picLocks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919"/>
          <a:stretch/>
        </p:blipFill>
        <p:spPr bwMode="auto">
          <a:xfrm>
            <a:off x="3380207" y="-8613"/>
            <a:ext cx="5781448" cy="326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02" name="Picture 26" descr="L:\Kunden\07_Kunden_allgemein_Kundenkreis  neu 701-999\202 Hoffmanngroup\2014\Müller\Bilder_Katalog\0326 Hoffmann-Still_066c.jpg"/>
          <p:cNvPicPr>
            <a:picLocks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19"/>
          <a:stretch/>
        </p:blipFill>
        <p:spPr bwMode="auto">
          <a:xfrm>
            <a:off x="3368438" y="-4307"/>
            <a:ext cx="5793218" cy="326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7" descr="L:\Kunden\07_Kunden_allgemein_Kundenkreis  neu 701-999\202 Hoffmanngroup\2014\Müller\Bilder_Katalog\0326 Hoffmann-VWMotors_009b.jpg"/>
          <p:cNvPicPr>
            <a:picLocks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" t="12476" b="11506"/>
          <a:stretch/>
        </p:blipFill>
        <p:spPr bwMode="auto">
          <a:xfrm>
            <a:off x="3368437" y="-16859"/>
            <a:ext cx="5781448" cy="328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05" name="Picture 29" descr="L:\Kunden\07_Kunden_allgemein_Kundenkreis  neu 701-999\202 Hoffmanngroup\2014\Müller\Bilder_Pokale\01_AWARD-VW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510" y="4327414"/>
            <a:ext cx="293154" cy="80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06" name="Picture 30" descr="L:\Kunden\07_Kunden_allgemein_Kundenkreis  neu 701-999\202 Hoffmanngroup\2014\Müller\Bilder_Pokale\04_IMG_1307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294" y="4190580"/>
            <a:ext cx="583905" cy="87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07" name="Picture 31" descr="L:\Kunden\07_Kunden_allgemein_Kundenkreis  neu 701-999\202 Hoffmanngroup\2014\Müller\Bilder_Pokale\Qualitaetspreis-weiss_2011-Versenden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418" y="4226182"/>
            <a:ext cx="490854" cy="80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08" name="Picture 32" descr="L:\Kunden\07_Kunden_allgemein_Kundenkreis  neu 701-999\202 Hoffmanngroup\2014\Müller\Bilder_Pokale\jpg\07_IMG_0013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8368" y="4252700"/>
            <a:ext cx="536393" cy="80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10" name="Picture 34" descr="L:\Kunden\07_Kunden_allgemein_Kundenkreis  neu 701-999\202 Hoffmanngroup\2014\Müller\Bilder_Pokale\jpg\01_SFS_Award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199" y="4316172"/>
            <a:ext cx="349286" cy="71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11" name="Picture 35" descr="L:\Kunden\07_Kunden_allgemein_Kundenkreis  neu 701-999\202 Hoffmanngroup\2014\Müller\Bilder_Pokale\jpg\01_Preis_Oesterreich.pn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9011" y="4384947"/>
            <a:ext cx="460534" cy="69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12" name="Picture 36" descr="L:\Kunden\07_Kunden_allgemein_Kundenkreis  neu 701-999\202 Hoffmanngroup\2014\Müller\Bilder_Pokale\jpg\01_BoschAward2.png"/>
          <p:cNvPicPr>
            <a:picLocks noChangeAspect="1" noChangeArrowheads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4008" y="4496998"/>
            <a:ext cx="416404" cy="54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13" name="Picture 37" descr="L:\Kunden\07_Kunden_allgemein_Kundenkreis  neu 701-999\202 Hoffmanngroup\2014\Müller\Bilder_Pokale\jpg\01_BMOE-PREIS-RGB.png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261" y="4360048"/>
            <a:ext cx="530225" cy="67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23"/>
          <p:cNvSpPr txBox="1"/>
          <p:nvPr/>
        </p:nvSpPr>
        <p:spPr>
          <a:xfrm>
            <a:off x="5078731" y="3468027"/>
            <a:ext cx="3646170" cy="6848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53988" indent="-153988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dirty="0" smtClean="0">
                <a:solidFill>
                  <a:schemeClr val="bg1"/>
                </a:solidFill>
                <a:cs typeface="Segoe UI"/>
              </a:rPr>
              <a:t>Para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el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95% de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nuestros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clientes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somos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el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proveedor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principal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.</a:t>
            </a:r>
          </a:p>
          <a:p>
            <a:pPr marL="153988" indent="-153988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Numerosos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premios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y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condecoraciones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.</a:t>
            </a:r>
            <a:endParaRPr lang="de-DE" sz="1400" dirty="0">
              <a:solidFill>
                <a:schemeClr val="bg1"/>
              </a:solidFill>
              <a:cs typeface="Segoe UI"/>
            </a:endParaRP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169" y="4733301"/>
            <a:ext cx="1373997" cy="31243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14228" r="6317" b="8520"/>
          <a:stretch/>
        </p:blipFill>
        <p:spPr>
          <a:xfrm>
            <a:off x="246214" y="422702"/>
            <a:ext cx="3116473" cy="270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0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0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0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0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160367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84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uppieren 11"/>
          <p:cNvGrpSpPr/>
          <p:nvPr>
            <p:custDataLst>
              <p:tags r:id="rId3"/>
            </p:custDataLst>
          </p:nvPr>
        </p:nvGrpSpPr>
        <p:grpSpPr>
          <a:xfrm>
            <a:off x="0" y="3283164"/>
            <a:ext cx="9144000" cy="1860336"/>
            <a:chOff x="0" y="3363018"/>
            <a:chExt cx="9144000" cy="1860336"/>
          </a:xfrm>
        </p:grpSpPr>
        <p:sp>
          <p:nvSpPr>
            <p:cNvPr id="21" name="Rechteck 20"/>
            <p:cNvSpPr/>
            <p:nvPr/>
          </p:nvSpPr>
          <p:spPr>
            <a:xfrm>
              <a:off x="0" y="3363018"/>
              <a:ext cx="9144000" cy="1860336"/>
            </a:xfrm>
            <a:prstGeom prst="rect">
              <a:avLst/>
            </a:prstGeom>
            <a:solidFill>
              <a:srgbClr val="FF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cxnSp>
          <p:nvCxnSpPr>
            <p:cNvPr id="22" name="Gerade Verbindung 21"/>
            <p:cNvCxnSpPr/>
            <p:nvPr/>
          </p:nvCxnSpPr>
          <p:spPr>
            <a:xfrm flipH="1">
              <a:off x="0" y="3363018"/>
              <a:ext cx="9144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12_84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32" name="Split 11635302973115757195"/>
          <p:cNvSpPr txBox="1"/>
          <p:nvPr/>
        </p:nvSpPr>
        <p:spPr>
          <a:xfrm>
            <a:off x="323849" y="3431452"/>
            <a:ext cx="6450026" cy="55399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  <a:defRPr sz="1600">
                <a:solidFill>
                  <a:prstClr val="white"/>
                </a:solidFill>
                <a:cs typeface="Arial" pitchFamily="34" charset="0"/>
              </a:defRPr>
            </a:lvl1pPr>
          </a:lstStyle>
          <a:p>
            <a:r>
              <a:rPr lang="de-DE" sz="1800" dirty="0" smtClean="0">
                <a:cs typeface="Segoe UI"/>
              </a:rPr>
              <a:t>LO DAMOS TODO POR NUESTROS CLIENTES. </a:t>
            </a:r>
            <a:br>
              <a:rPr lang="de-DE" sz="1800" dirty="0" smtClean="0">
                <a:cs typeface="Segoe UI"/>
              </a:rPr>
            </a:br>
            <a:r>
              <a:rPr lang="de-DE" sz="1800" dirty="0" smtClean="0">
                <a:cs typeface="Segoe UI"/>
              </a:rPr>
              <a:t>PARA AUMENTAR SU ÉXITO.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123" y="4733944"/>
            <a:ext cx="1373997" cy="31243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02" b="-1"/>
          <a:stretch/>
        </p:blipFill>
        <p:spPr>
          <a:xfrm>
            <a:off x="0" y="0"/>
            <a:ext cx="9144000" cy="3261219"/>
          </a:xfrm>
          <a:prstGeom prst="rect">
            <a:avLst/>
          </a:prstGeom>
        </p:spPr>
      </p:pic>
      <p:sp>
        <p:nvSpPr>
          <p:cNvPr id="10" name="Interaktive Schaltfläche: Anpassen 9">
            <a:hlinkClick r:id="rId10" action="ppaction://hlinkpres?slideindex=1&amp;slidetitle=" highlightClick="1"/>
          </p:cNvPr>
          <p:cNvSpPr/>
          <p:nvPr/>
        </p:nvSpPr>
        <p:spPr>
          <a:xfrm>
            <a:off x="294402" y="4785776"/>
            <a:ext cx="950383" cy="26174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teraktive Schaltfläche: Anpassen 10">
            <a:hlinkClick r:id="rId11" action="ppaction://hlinkpres?slideindex=1&amp;slidetitle=Die Hoffmann Group Foundation" highlightClick="1"/>
          </p:cNvPr>
          <p:cNvSpPr/>
          <p:nvPr/>
        </p:nvSpPr>
        <p:spPr>
          <a:xfrm>
            <a:off x="1323123" y="4785776"/>
            <a:ext cx="727329" cy="26174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792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3211879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7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305920" y="2700000"/>
            <a:ext cx="7200900" cy="375606"/>
          </a:xfrm>
        </p:spPr>
        <p:txBody>
          <a:bodyPr/>
          <a:lstStyle/>
          <a:p>
            <a:r>
              <a:rPr lang="de-DE" sz="1800" dirty="0" smtClean="0">
                <a:solidFill>
                  <a:schemeClr val="bg1"/>
                </a:solidFill>
                <a:latin typeface="Segoe UI"/>
                <a:cs typeface="Segoe UI"/>
                <a:sym typeface="Segoe UI"/>
              </a:rPr>
              <a:t>MUCHAS GRACIAS POR SU ATENCIÓN.</a:t>
            </a:r>
            <a:endParaRPr lang="de-DE" sz="1800" dirty="0">
              <a:solidFill>
                <a:schemeClr val="bg1"/>
              </a:solidFill>
              <a:latin typeface="Segoe UI"/>
              <a:cs typeface="Segoe UI"/>
              <a:sym typeface="Segoe UI"/>
            </a:endParaRPr>
          </a:p>
        </p:txBody>
      </p:sp>
      <p:sp>
        <p:nvSpPr>
          <p:cNvPr id="3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 sz="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7035808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18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uppieren 11"/>
          <p:cNvGrpSpPr/>
          <p:nvPr>
            <p:custDataLst>
              <p:tags r:id="rId3"/>
            </p:custDataLst>
          </p:nvPr>
        </p:nvGrpSpPr>
        <p:grpSpPr>
          <a:xfrm>
            <a:off x="0" y="3283164"/>
            <a:ext cx="9144000" cy="1860336"/>
            <a:chOff x="0" y="3363018"/>
            <a:chExt cx="9144000" cy="1860336"/>
          </a:xfrm>
        </p:grpSpPr>
        <p:sp>
          <p:nvSpPr>
            <p:cNvPr id="21" name="Rechteck 20"/>
            <p:cNvSpPr/>
            <p:nvPr/>
          </p:nvSpPr>
          <p:spPr>
            <a:xfrm>
              <a:off x="0" y="3363018"/>
              <a:ext cx="9144000" cy="1860336"/>
            </a:xfrm>
            <a:prstGeom prst="rect">
              <a:avLst/>
            </a:prstGeom>
            <a:solidFill>
              <a:srgbClr val="FF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cxnSp>
          <p:nvCxnSpPr>
            <p:cNvPr id="22" name="Gerade Verbindung 21"/>
            <p:cNvCxnSpPr/>
            <p:nvPr/>
          </p:nvCxnSpPr>
          <p:spPr>
            <a:xfrm flipH="1">
              <a:off x="0" y="3363018"/>
              <a:ext cx="9144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12_84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32" name="Split 11635302973115757195"/>
          <p:cNvSpPr txBox="1"/>
          <p:nvPr/>
        </p:nvSpPr>
        <p:spPr>
          <a:xfrm>
            <a:off x="323849" y="3380247"/>
            <a:ext cx="6764580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  <a:defRPr sz="1600">
                <a:solidFill>
                  <a:prstClr val="white"/>
                </a:solidFill>
                <a:cs typeface="Arial" pitchFamily="34" charset="0"/>
              </a:defRPr>
            </a:lvl1pPr>
          </a:lstStyle>
          <a:p>
            <a:r>
              <a:rPr lang="de-DE" sz="1800" dirty="0" smtClean="0">
                <a:cs typeface="Segoe UI"/>
              </a:rPr>
              <a:t>HOFFMANN GROUP FOUNDATION</a:t>
            </a:r>
            <a:endParaRPr lang="de-DE" sz="1800" dirty="0">
              <a:cs typeface="Segoe UI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123" y="4733944"/>
            <a:ext cx="1373997" cy="312438"/>
          </a:xfrm>
          <a:prstGeom prst="rect">
            <a:avLst/>
          </a:prstGeom>
        </p:spPr>
      </p:pic>
      <p:sp>
        <p:nvSpPr>
          <p:cNvPr id="10" name="Interaktive Schaltfläche: Anpassen 9">
            <a:hlinkClick r:id="rId9" action="ppaction://hlinkpres?slideindex=1&amp;slidetitle=" highlightClick="1"/>
          </p:cNvPr>
          <p:cNvSpPr/>
          <p:nvPr/>
        </p:nvSpPr>
        <p:spPr>
          <a:xfrm>
            <a:off x="294402" y="4785776"/>
            <a:ext cx="950383" cy="26174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teraktive Schaltfläche: Anpassen 10">
            <a:hlinkClick r:id="rId10" action="ppaction://hlinkpres?slideindex=1&amp;slidetitle=Die Hoffmann Group Foundation" highlightClick="1"/>
          </p:cNvPr>
          <p:cNvSpPr/>
          <p:nvPr/>
        </p:nvSpPr>
        <p:spPr>
          <a:xfrm>
            <a:off x="1323123" y="4785776"/>
            <a:ext cx="727329" cy="26174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89" y="3865688"/>
            <a:ext cx="600917" cy="21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nteraktive Schaltfläche: Anpassen 3">
            <a:hlinkClick r:id="rId12" action="ppaction://program" highlightClick="1"/>
          </p:cNvPr>
          <p:cNvSpPr/>
          <p:nvPr/>
        </p:nvSpPr>
        <p:spPr>
          <a:xfrm>
            <a:off x="48263" y="3858373"/>
            <a:ext cx="820623" cy="21625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8" b="36465"/>
          <a:stretch/>
        </p:blipFill>
        <p:spPr>
          <a:xfrm>
            <a:off x="0" y="0"/>
            <a:ext cx="9144000" cy="3283164"/>
          </a:xfrm>
          <a:prstGeom prst="rect">
            <a:avLst/>
          </a:prstGeom>
        </p:spPr>
      </p:pic>
      <p:sp>
        <p:nvSpPr>
          <p:cNvPr id="14" name="Textfeld 13">
            <a:hlinkClick r:id="" action="ppaction://noaction"/>
          </p:cNvPr>
          <p:cNvSpPr txBox="1"/>
          <p:nvPr/>
        </p:nvSpPr>
        <p:spPr>
          <a:xfrm>
            <a:off x="48263" y="3876842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chemeClr val="bg1">
                  <a:lumMod val="85000"/>
                </a:schemeClr>
              </a:buClr>
              <a:buSzPct val="165000"/>
              <a:buFont typeface="Segoe UI" panose="020B0502040204020203" pitchFamily="34" charset="0"/>
              <a:buChar char="►"/>
            </a:pPr>
            <a:r>
              <a:rPr lang="de-DE" sz="700" i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de-DE" sz="700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0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7035808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41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uppieren 11"/>
          <p:cNvGrpSpPr/>
          <p:nvPr>
            <p:custDataLst>
              <p:tags r:id="rId3"/>
            </p:custDataLst>
          </p:nvPr>
        </p:nvGrpSpPr>
        <p:grpSpPr>
          <a:xfrm>
            <a:off x="0" y="3283164"/>
            <a:ext cx="9144000" cy="1860336"/>
            <a:chOff x="0" y="3363018"/>
            <a:chExt cx="9144000" cy="1860336"/>
          </a:xfrm>
        </p:grpSpPr>
        <p:sp>
          <p:nvSpPr>
            <p:cNvPr id="21" name="Rechteck 20"/>
            <p:cNvSpPr/>
            <p:nvPr/>
          </p:nvSpPr>
          <p:spPr>
            <a:xfrm>
              <a:off x="0" y="3363018"/>
              <a:ext cx="9144000" cy="1860336"/>
            </a:xfrm>
            <a:prstGeom prst="rect">
              <a:avLst/>
            </a:prstGeom>
            <a:solidFill>
              <a:srgbClr val="FF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cxnSp>
          <p:nvCxnSpPr>
            <p:cNvPr id="22" name="Gerade Verbindung 21"/>
            <p:cNvCxnSpPr/>
            <p:nvPr/>
          </p:nvCxnSpPr>
          <p:spPr>
            <a:xfrm flipH="1">
              <a:off x="0" y="3363018"/>
              <a:ext cx="9144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12_84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32" name="Split 11635302973115757195"/>
          <p:cNvSpPr txBox="1"/>
          <p:nvPr/>
        </p:nvSpPr>
        <p:spPr>
          <a:xfrm>
            <a:off x="323849" y="3380247"/>
            <a:ext cx="6450026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  <a:defRPr sz="1600">
                <a:solidFill>
                  <a:prstClr val="white"/>
                </a:solidFill>
                <a:cs typeface="Arial" pitchFamily="34" charset="0"/>
              </a:defRPr>
            </a:lvl1pPr>
          </a:lstStyle>
          <a:p>
            <a:r>
              <a:rPr lang="de-DE" sz="1800" dirty="0" smtClean="0">
                <a:cs typeface="Segoe UI"/>
              </a:rPr>
              <a:t>PATROCINADOR DTM</a:t>
            </a:r>
            <a:endParaRPr lang="de-DE" sz="1800" dirty="0">
              <a:cs typeface="Segoe UI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123" y="4733944"/>
            <a:ext cx="1373997" cy="31243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02" b="-1"/>
          <a:stretch/>
        </p:blipFill>
        <p:spPr>
          <a:xfrm>
            <a:off x="0" y="0"/>
            <a:ext cx="9144000" cy="3261219"/>
          </a:xfrm>
          <a:prstGeom prst="rect">
            <a:avLst/>
          </a:prstGeom>
        </p:spPr>
      </p:pic>
      <p:sp>
        <p:nvSpPr>
          <p:cNvPr id="10" name="Interaktive Schaltfläche: Anpassen 9">
            <a:hlinkClick r:id="rId10" action="ppaction://hlinkpres?slideindex=1&amp;slidetitle=" highlightClick="1"/>
          </p:cNvPr>
          <p:cNvSpPr/>
          <p:nvPr/>
        </p:nvSpPr>
        <p:spPr>
          <a:xfrm>
            <a:off x="294402" y="4785776"/>
            <a:ext cx="950383" cy="26174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teraktive Schaltfläche: Anpassen 10">
            <a:hlinkClick r:id="rId11" action="ppaction://hlinkpres?slideindex=1&amp;slidetitle=Die Hoffmann Group Foundation" highlightClick="1"/>
          </p:cNvPr>
          <p:cNvSpPr/>
          <p:nvPr/>
        </p:nvSpPr>
        <p:spPr>
          <a:xfrm>
            <a:off x="1323123" y="4785776"/>
            <a:ext cx="727329" cy="26174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65610"/>
            <a:ext cx="897196" cy="20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teraktive Schaltfläche: Anpassen 5">
            <a:hlinkClick r:id="rId13" action="ppaction://hlinksldjump" highlightClick="1"/>
          </p:cNvPr>
          <p:cNvSpPr/>
          <p:nvPr/>
        </p:nvSpPr>
        <p:spPr>
          <a:xfrm>
            <a:off x="48263" y="3842141"/>
            <a:ext cx="1196522" cy="26174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hlinkClick r:id="" action="ppaction://noaction"/>
          </p:cNvPr>
          <p:cNvSpPr txBox="1"/>
          <p:nvPr/>
        </p:nvSpPr>
        <p:spPr>
          <a:xfrm>
            <a:off x="48263" y="3876842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chemeClr val="bg1">
                  <a:lumMod val="85000"/>
                </a:schemeClr>
              </a:buClr>
              <a:buSzPct val="165000"/>
              <a:buFont typeface="Segoe UI" panose="020B0502040204020203" pitchFamily="34" charset="0"/>
              <a:buChar char="►"/>
            </a:pPr>
            <a:r>
              <a:rPr lang="de-DE" sz="700" i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de-DE" sz="700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0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863" y="4707184"/>
            <a:ext cx="1433784" cy="40045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7205472" y="219456"/>
            <a:ext cx="1740175" cy="424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-6224" y="0"/>
            <a:ext cx="330074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teraktive Schaltfläche: Anfang 8">
            <a:hlinkClick r:id="rId4" action="ppaction://hlinksldjump" highlightClick="1"/>
          </p:cNvPr>
          <p:cNvSpPr/>
          <p:nvPr/>
        </p:nvSpPr>
        <p:spPr>
          <a:xfrm>
            <a:off x="6503217" y="4886552"/>
            <a:ext cx="131674" cy="138989"/>
          </a:xfrm>
          <a:prstGeom prst="actionButtonBeginning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435"/>
            <a:ext cx="86868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35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9450444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29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rafik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030" y="4014066"/>
            <a:ext cx="3094336" cy="703632"/>
          </a:xfrm>
          <a:prstGeom prst="rect">
            <a:avLst/>
          </a:prstGeom>
        </p:spPr>
      </p:pic>
      <p:sp>
        <p:nvSpPr>
          <p:cNvPr id="3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10" name="Textplatzhalter 3"/>
          <p:cNvSpPr txBox="1">
            <a:spLocks/>
          </p:cNvSpPr>
          <p:nvPr/>
        </p:nvSpPr>
        <p:spPr>
          <a:xfrm>
            <a:off x="540000" y="2700000"/>
            <a:ext cx="5429203" cy="37560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500" kern="1200" cap="all" baseline="0">
                <a:solidFill>
                  <a:schemeClr val="tx1"/>
                </a:solidFill>
                <a:latin typeface="Segoe UI"/>
                <a:ea typeface="+mn-ea"/>
                <a:cs typeface="Segoe UI"/>
                <a:sym typeface="Segoe U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chemeClr val="bg1"/>
                </a:solidFill>
              </a:rPr>
              <a:t>Agenda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600" dirty="0" smtClean="0">
                <a:solidFill>
                  <a:schemeClr val="bg1"/>
                </a:solidFill>
              </a:rPr>
              <a:t>Cifras, datos, hechos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600" dirty="0" smtClean="0">
                <a:solidFill>
                  <a:schemeClr val="bg1"/>
                </a:solidFill>
              </a:rPr>
              <a:t>Presencia internacional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600" dirty="0" smtClean="0">
                <a:solidFill>
                  <a:schemeClr val="bg1"/>
                </a:solidFill>
              </a:rPr>
              <a:t>Triple competencia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600" dirty="0" smtClean="0">
                <a:solidFill>
                  <a:schemeClr val="bg1"/>
                </a:solidFill>
              </a:rPr>
              <a:t>referencias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6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863" y="4707184"/>
            <a:ext cx="1433784" cy="400451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205472" y="219456"/>
            <a:ext cx="1740175" cy="424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-6224" y="0"/>
            <a:ext cx="330074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23887"/>
            <a:ext cx="8505825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27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863" y="4707184"/>
            <a:ext cx="1433784" cy="40045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7205472" y="219456"/>
            <a:ext cx="1740175" cy="424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-6224" y="0"/>
            <a:ext cx="330074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teraktive Schaltfläche: Anfang 7">
            <a:hlinkClick r:id="rId4" action="ppaction://hlinksldjump" highlightClick="1"/>
          </p:cNvPr>
          <p:cNvSpPr/>
          <p:nvPr/>
        </p:nvSpPr>
        <p:spPr>
          <a:xfrm>
            <a:off x="6539792" y="4886552"/>
            <a:ext cx="131674" cy="138989"/>
          </a:xfrm>
          <a:prstGeom prst="actionButtonBeginning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81" y="60385"/>
            <a:ext cx="6557280" cy="46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3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86913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07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42_84</a:t>
            </a:r>
            <a:endParaRPr lang="en-US" sz="100">
              <a:solidFill>
                <a:srgbClr val="FFFFFF"/>
              </a:solidFill>
            </a:endParaRPr>
          </a:p>
        </p:txBody>
      </p:sp>
      <p:grpSp>
        <p:nvGrpSpPr>
          <p:cNvPr id="42" name="Gruppieren 41"/>
          <p:cNvGrpSpPr/>
          <p:nvPr>
            <p:custDataLst>
              <p:tags r:id="rId3"/>
            </p:custDataLst>
          </p:nvPr>
        </p:nvGrpSpPr>
        <p:grpSpPr>
          <a:xfrm>
            <a:off x="6193150" y="-34925"/>
            <a:ext cx="2950849" cy="5178425"/>
            <a:chOff x="5867399" y="-34925"/>
            <a:chExt cx="3454979" cy="5178425"/>
          </a:xfrm>
        </p:grpSpPr>
        <p:sp>
          <p:nvSpPr>
            <p:cNvPr id="43" name="Rechteck 42"/>
            <p:cNvSpPr/>
            <p:nvPr/>
          </p:nvSpPr>
          <p:spPr>
            <a:xfrm>
              <a:off x="5867399" y="0"/>
              <a:ext cx="3454979" cy="5143500"/>
            </a:xfrm>
            <a:prstGeom prst="rect">
              <a:avLst/>
            </a:prstGeom>
            <a:solidFill>
              <a:srgbClr val="FF7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4" name="Gerade Verbindung 43"/>
            <p:cNvCxnSpPr/>
            <p:nvPr/>
          </p:nvCxnSpPr>
          <p:spPr>
            <a:xfrm>
              <a:off x="5867400" y="-34925"/>
              <a:ext cx="0" cy="517842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Split 11635302973115757195"/>
          <p:cNvSpPr txBox="1"/>
          <p:nvPr/>
        </p:nvSpPr>
        <p:spPr>
          <a:xfrm>
            <a:off x="6427418" y="311150"/>
            <a:ext cx="2577593" cy="1661993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 lvl="0">
              <a:spcAft>
                <a:spcPts val="300"/>
              </a:spcAft>
            </a:pPr>
            <a:r>
              <a:rPr lang="de-DE" dirty="0" smtClean="0">
                <a:solidFill>
                  <a:schemeClr val="bg1"/>
                </a:solidFill>
                <a:cs typeface="Segoe UI"/>
              </a:rPr>
              <a:t>AMPLIAMOS NUESTRA CAPACIDAD DE SUMINISTRO.</a:t>
            </a:r>
            <a:br>
              <a:rPr lang="de-DE" dirty="0" smtClean="0">
                <a:solidFill>
                  <a:schemeClr val="bg1"/>
                </a:solidFill>
                <a:cs typeface="Segoe UI"/>
              </a:rPr>
            </a:br>
            <a:r>
              <a:rPr lang="de-DE" dirty="0" smtClean="0">
                <a:solidFill>
                  <a:schemeClr val="bg1"/>
                </a:solidFill>
                <a:cs typeface="Segoe UI"/>
              </a:rPr>
              <a:t>POR ELLO AMPLIAMOS TAMBIÉN LA PRODUCCIÓN.</a:t>
            </a:r>
            <a:endParaRPr lang="de-DE" dirty="0">
              <a:solidFill>
                <a:schemeClr val="bg1"/>
              </a:solidFill>
              <a:cs typeface="Segoe UI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169" y="4733301"/>
            <a:ext cx="1373997" cy="312438"/>
          </a:xfrm>
          <a:prstGeom prst="rect">
            <a:avLst/>
          </a:prstGeom>
        </p:spPr>
      </p:pic>
      <p:sp>
        <p:nvSpPr>
          <p:cNvPr id="15" name="Interaktive Schaltfläche: Anfang 14">
            <a:hlinkClick r:id="rId9" action="ppaction://hlinksldjump" highlightClick="1"/>
          </p:cNvPr>
          <p:cNvSpPr/>
          <p:nvPr/>
        </p:nvSpPr>
        <p:spPr>
          <a:xfrm>
            <a:off x="6539792" y="4886552"/>
            <a:ext cx="131674" cy="138989"/>
          </a:xfrm>
          <a:prstGeom prst="actionButtonBeginning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9" r="-141"/>
          <a:stretch/>
        </p:blipFill>
        <p:spPr>
          <a:xfrm>
            <a:off x="-1" y="0"/>
            <a:ext cx="6193151" cy="5143500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6427418" y="2282032"/>
            <a:ext cx="2647571" cy="140807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>
              <a:spcAft>
                <a:spcPts val="300"/>
              </a:spcAft>
            </a:pP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El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nuevo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centro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de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mobiliario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industrial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en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Múnich</a:t>
            </a:r>
            <a:endParaRPr lang="de-DE" sz="1400" dirty="0" smtClean="0">
              <a:solidFill>
                <a:schemeClr val="bg1"/>
              </a:solidFill>
              <a:cs typeface="Segoe UI"/>
            </a:endParaRPr>
          </a:p>
          <a:p>
            <a:pPr marL="180975" lvl="0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Más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de 20.000 m</a:t>
            </a:r>
            <a:r>
              <a:rPr lang="de-DE" sz="1400" baseline="30000" dirty="0">
                <a:solidFill>
                  <a:schemeClr val="bg1"/>
                </a:solidFill>
                <a:cs typeface="Segoe UI"/>
              </a:rPr>
              <a:t>2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de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superficie</a:t>
            </a:r>
            <a:endParaRPr lang="de-DE" sz="1400" dirty="0" smtClean="0">
              <a:solidFill>
                <a:schemeClr val="bg1"/>
              </a:solidFill>
              <a:cs typeface="Segoe UI"/>
            </a:endParaRPr>
          </a:p>
          <a:p>
            <a:pPr marL="180975" lvl="0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Servicio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logístico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eficiente</a:t>
            </a:r>
            <a:endParaRPr lang="de-DE" sz="1400" dirty="0" smtClean="0">
              <a:solidFill>
                <a:schemeClr val="bg1"/>
              </a:solidFill>
              <a:cs typeface="Segoe UI"/>
            </a:endParaRPr>
          </a:p>
          <a:p>
            <a:pPr marL="180975" lvl="0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Más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de 2.000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productos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listos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para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enviar</a:t>
            </a:r>
            <a:endParaRPr lang="de-DE" sz="1400" dirty="0">
              <a:solidFill>
                <a:schemeClr val="bg1"/>
              </a:solidFill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18053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779384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7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42_84</a:t>
            </a:r>
            <a:endParaRPr lang="en-US" sz="100">
              <a:solidFill>
                <a:srgbClr val="FFFFFF"/>
              </a:solidFill>
            </a:endParaRPr>
          </a:p>
        </p:txBody>
      </p:sp>
      <p:grpSp>
        <p:nvGrpSpPr>
          <p:cNvPr id="42" name="Gruppieren 41"/>
          <p:cNvGrpSpPr/>
          <p:nvPr>
            <p:custDataLst>
              <p:tags r:id="rId3"/>
            </p:custDataLst>
          </p:nvPr>
        </p:nvGrpSpPr>
        <p:grpSpPr>
          <a:xfrm>
            <a:off x="6193150" y="-34925"/>
            <a:ext cx="2950849" cy="5178425"/>
            <a:chOff x="5867399" y="-34925"/>
            <a:chExt cx="3454979" cy="5178425"/>
          </a:xfrm>
        </p:grpSpPr>
        <p:sp>
          <p:nvSpPr>
            <p:cNvPr id="43" name="Rechteck 42"/>
            <p:cNvSpPr/>
            <p:nvPr/>
          </p:nvSpPr>
          <p:spPr>
            <a:xfrm>
              <a:off x="5867399" y="0"/>
              <a:ext cx="3454979" cy="5143500"/>
            </a:xfrm>
            <a:prstGeom prst="rect">
              <a:avLst/>
            </a:prstGeom>
            <a:solidFill>
              <a:srgbClr val="FF7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4" name="Gerade Verbindung 43"/>
            <p:cNvCxnSpPr/>
            <p:nvPr/>
          </p:nvCxnSpPr>
          <p:spPr>
            <a:xfrm>
              <a:off x="5867400" y="-34925"/>
              <a:ext cx="0" cy="517842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Split 11635302973115757195"/>
          <p:cNvSpPr txBox="1"/>
          <p:nvPr/>
        </p:nvSpPr>
        <p:spPr>
          <a:xfrm>
            <a:off x="6427418" y="311150"/>
            <a:ext cx="2465757" cy="1384995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>
              <a:spcAft>
                <a:spcPts val="300"/>
              </a:spcAft>
            </a:pPr>
            <a:r>
              <a:rPr lang="de-DE" dirty="0" smtClean="0">
                <a:solidFill>
                  <a:schemeClr val="bg1"/>
                </a:solidFill>
                <a:cs typeface="Segoe UI"/>
              </a:rPr>
              <a:t>CAMPEONATO ALEMÁN DE TURISMOS (DEUTSCHE TOURENWAGEN MASTERS, DTM)</a:t>
            </a:r>
            <a:endParaRPr lang="de-DE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6427418" y="2000092"/>
            <a:ext cx="2577593" cy="205440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>
              <a:spcAft>
                <a:spcPts val="300"/>
              </a:spcAft>
            </a:pPr>
            <a:r>
              <a:rPr lang="de-DE" sz="1400" dirty="0" smtClean="0">
                <a:solidFill>
                  <a:schemeClr val="bg1"/>
                </a:solidFill>
                <a:cs typeface="Segoe UI"/>
              </a:rPr>
              <a:t>Hoffmann Group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será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el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socio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de Audi a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partir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de la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temporada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2014 en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el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DTM.</a:t>
            </a:r>
          </a:p>
          <a:p>
            <a:pPr marL="180975" lvl="0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dirty="0" smtClean="0">
                <a:solidFill>
                  <a:schemeClr val="bg1"/>
                </a:solidFill>
                <a:cs typeface="Segoe UI"/>
              </a:rPr>
              <a:t>EQUIPO:                                     Audi Sport Team Rosberg.</a:t>
            </a:r>
          </a:p>
          <a:p>
            <a:pPr marL="180975" lvl="0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dirty="0" smtClean="0">
                <a:solidFill>
                  <a:schemeClr val="bg1"/>
                </a:solidFill>
                <a:cs typeface="Segoe UI"/>
              </a:rPr>
              <a:t>COCHE:                                    Audi RS 5 DTM</a:t>
            </a:r>
            <a:endParaRPr lang="de-DE" sz="1400" dirty="0">
              <a:solidFill>
                <a:schemeClr val="bg1"/>
              </a:solidFill>
              <a:cs typeface="Segoe UI"/>
            </a:endParaRPr>
          </a:p>
          <a:p>
            <a:pPr marL="180975" lvl="0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dirty="0" smtClean="0">
                <a:solidFill>
                  <a:schemeClr val="bg1"/>
                </a:solidFill>
                <a:cs typeface="Segoe UI"/>
              </a:rPr>
              <a:t>PILOTO:                             Jamie Green.</a:t>
            </a:r>
            <a:endParaRPr lang="de-DE" sz="1400" dirty="0">
              <a:solidFill>
                <a:schemeClr val="bg1"/>
              </a:solidFill>
              <a:cs typeface="Segoe UI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3808" y="4733301"/>
            <a:ext cx="1373997" cy="31243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r="9987"/>
          <a:stretch/>
        </p:blipFill>
        <p:spPr>
          <a:xfrm>
            <a:off x="0" y="0"/>
            <a:ext cx="61810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9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6348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82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42_84</a:t>
            </a:r>
            <a:endParaRPr lang="en-US" sz="100">
              <a:solidFill>
                <a:srgbClr val="FFFFFF"/>
              </a:solidFill>
            </a:endParaRPr>
          </a:p>
        </p:txBody>
      </p:sp>
      <p:grpSp>
        <p:nvGrpSpPr>
          <p:cNvPr id="42" name="Gruppieren 41"/>
          <p:cNvGrpSpPr/>
          <p:nvPr>
            <p:custDataLst>
              <p:tags r:id="rId3"/>
            </p:custDataLst>
          </p:nvPr>
        </p:nvGrpSpPr>
        <p:grpSpPr>
          <a:xfrm>
            <a:off x="6193150" y="-34925"/>
            <a:ext cx="2950849" cy="5178425"/>
            <a:chOff x="5867399" y="-34925"/>
            <a:chExt cx="3454979" cy="5178425"/>
          </a:xfrm>
        </p:grpSpPr>
        <p:sp>
          <p:nvSpPr>
            <p:cNvPr id="43" name="Rechteck 42"/>
            <p:cNvSpPr/>
            <p:nvPr/>
          </p:nvSpPr>
          <p:spPr>
            <a:xfrm>
              <a:off x="5867399" y="0"/>
              <a:ext cx="3454979" cy="5143500"/>
            </a:xfrm>
            <a:prstGeom prst="rect">
              <a:avLst/>
            </a:prstGeom>
            <a:solidFill>
              <a:srgbClr val="FF7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cxnSp>
          <p:nvCxnSpPr>
            <p:cNvPr id="44" name="Gerade Verbindung 43"/>
            <p:cNvCxnSpPr/>
            <p:nvPr/>
          </p:nvCxnSpPr>
          <p:spPr>
            <a:xfrm>
              <a:off x="5867400" y="-34925"/>
              <a:ext cx="0" cy="517842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Split 11635302973115757195"/>
          <p:cNvSpPr txBox="1"/>
          <p:nvPr/>
        </p:nvSpPr>
        <p:spPr>
          <a:xfrm>
            <a:off x="6427419" y="311150"/>
            <a:ext cx="2533700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>
              <a:spcAft>
                <a:spcPts val="300"/>
              </a:spcAft>
            </a:pPr>
            <a:r>
              <a:rPr lang="es-ES" dirty="0" smtClean="0">
                <a:solidFill>
                  <a:schemeClr val="bg1"/>
                </a:solidFill>
                <a:cs typeface="Segoe UI"/>
              </a:rPr>
              <a:t>DESARROLLO EN SERIE DE MOTORSPORT .</a:t>
            </a:r>
            <a:endParaRPr lang="es-ES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6401723" y="1575862"/>
            <a:ext cx="2533701" cy="21929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80975" lvl="0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es-ES" sz="1400" dirty="0" smtClean="0">
                <a:solidFill>
                  <a:schemeClr val="bg1"/>
                </a:solidFill>
                <a:cs typeface="Segoe UI"/>
              </a:rPr>
              <a:t>Desde hace más de tres décadas, Audi Sport es una parte fundamental del desarrollo técnico de Audi AG como garantía de éxito en </a:t>
            </a:r>
            <a:r>
              <a:rPr lang="es-ES" sz="1400" dirty="0" err="1" smtClean="0">
                <a:solidFill>
                  <a:schemeClr val="bg1"/>
                </a:solidFill>
                <a:cs typeface="Segoe UI"/>
              </a:rPr>
              <a:t>Motorsport</a:t>
            </a:r>
            <a:r>
              <a:rPr lang="es-ES" sz="1400" dirty="0" smtClean="0">
                <a:solidFill>
                  <a:schemeClr val="bg1"/>
                </a:solidFill>
                <a:cs typeface="Segoe UI"/>
              </a:rPr>
              <a:t>.</a:t>
            </a:r>
          </a:p>
          <a:p>
            <a:pPr marL="180975" lvl="0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es-ES" sz="1400" dirty="0" smtClean="0">
                <a:solidFill>
                  <a:schemeClr val="bg1"/>
                </a:solidFill>
                <a:cs typeface="Segoe UI"/>
              </a:rPr>
              <a:t>Desde los comienzos, el concepto de Audi ha sido de gran importancia para la producción en serie.</a:t>
            </a:r>
            <a:endParaRPr lang="es-ES" sz="1400" dirty="0">
              <a:solidFill>
                <a:schemeClr val="bg1"/>
              </a:solidFill>
              <a:cs typeface="Segoe UI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3808" y="4733301"/>
            <a:ext cx="1373997" cy="31243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206" y="0"/>
            <a:ext cx="619094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25" y="2672316"/>
            <a:ext cx="4181317" cy="234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7"/>
          <a:stretch/>
        </p:blipFill>
        <p:spPr>
          <a:xfrm>
            <a:off x="1029432" y="123478"/>
            <a:ext cx="4083091" cy="2467083"/>
          </a:xfrm>
          <a:prstGeom prst="rect">
            <a:avLst/>
          </a:prstGeom>
        </p:spPr>
      </p:pic>
      <p:sp>
        <p:nvSpPr>
          <p:cNvPr id="13" name="Interaktive Schaltfläche: Anfang 12">
            <a:hlinkClick r:id="rId11" action="ppaction://hlinksldjump" highlightClick="1"/>
          </p:cNvPr>
          <p:cNvSpPr/>
          <p:nvPr/>
        </p:nvSpPr>
        <p:spPr>
          <a:xfrm>
            <a:off x="6539792" y="4886552"/>
            <a:ext cx="131674" cy="138989"/>
          </a:xfrm>
          <a:prstGeom prst="actionButtonBeginning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123588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08" name="think-cell Folie" r:id="rId8" imgW="270" imgH="270" progId="TCLayout.ActiveDocument.1">
                  <p:embed/>
                </p:oleObj>
              </mc:Choice>
              <mc:Fallback>
                <p:oleObj name="think-cell Foli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hteck 31"/>
          <p:cNvSpPr/>
          <p:nvPr/>
        </p:nvSpPr>
        <p:spPr>
          <a:xfrm>
            <a:off x="-1" y="1"/>
            <a:ext cx="9144000" cy="51435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uppieren 34"/>
          <p:cNvGrpSpPr/>
          <p:nvPr>
            <p:custDataLst>
              <p:tags r:id="rId3"/>
            </p:custDataLst>
          </p:nvPr>
        </p:nvGrpSpPr>
        <p:grpSpPr>
          <a:xfrm>
            <a:off x="6193150" y="-34925"/>
            <a:ext cx="2950849" cy="5178425"/>
            <a:chOff x="5867399" y="-34925"/>
            <a:chExt cx="3454979" cy="5178425"/>
          </a:xfrm>
        </p:grpSpPr>
        <p:sp>
          <p:nvSpPr>
            <p:cNvPr id="36" name="Rechteck 35"/>
            <p:cNvSpPr/>
            <p:nvPr/>
          </p:nvSpPr>
          <p:spPr>
            <a:xfrm>
              <a:off x="5867399" y="0"/>
              <a:ext cx="3454979" cy="5143500"/>
            </a:xfrm>
            <a:prstGeom prst="rect">
              <a:avLst/>
            </a:prstGeom>
            <a:solidFill>
              <a:srgbClr val="FF7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7" name="Gerade Verbindung 36"/>
            <p:cNvCxnSpPr/>
            <p:nvPr/>
          </p:nvCxnSpPr>
          <p:spPr>
            <a:xfrm>
              <a:off x="5867400" y="-34925"/>
              <a:ext cx="0" cy="517842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35_84</a:t>
            </a:r>
            <a:endParaRPr lang="en-US" sz="100">
              <a:solidFill>
                <a:srgbClr val="FFFFFF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338481" y="496106"/>
            <a:ext cx="2519019" cy="472025"/>
            <a:chOff x="6160770" y="1736677"/>
            <a:chExt cx="2376487" cy="472025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6160770" y="1736677"/>
              <a:ext cx="2376487" cy="153888"/>
              <a:chOff x="828676" y="4638120"/>
              <a:chExt cx="2376487" cy="153888"/>
            </a:xfrm>
          </p:grpSpPr>
          <p:sp>
            <p:nvSpPr>
              <p:cNvPr id="17" name="Rechteck 16"/>
              <p:cNvSpPr/>
              <p:nvPr/>
            </p:nvSpPr>
            <p:spPr>
              <a:xfrm>
                <a:off x="828676" y="4647903"/>
                <a:ext cx="107156" cy="825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Textfeld 19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093788" y="4638120"/>
                <a:ext cx="2111375" cy="153888"/>
              </a:xfrm>
              <a:prstGeom prst="rect">
                <a:avLst/>
              </a:prstGeom>
            </p:spPr>
            <p:txBody>
              <a:bodyPr vert="horz" wrap="square" lIns="21600" tIns="0" rIns="0" bIns="0" rtlCol="0">
                <a:spAutoFit/>
              </a:bodyPr>
              <a:lstStyle/>
              <a:p>
                <a:pPr>
                  <a:buClr>
                    <a:schemeClr val="accent1"/>
                  </a:buClr>
                </a:pPr>
                <a:r>
                  <a:rPr lang="de-DE" sz="1000" dirty="0">
                    <a:cs typeface="Arial"/>
                  </a:rPr>
                  <a:t>Hoffmann Group </a:t>
                </a:r>
                <a:r>
                  <a:rPr lang="de-DE" sz="1000" dirty="0" smtClean="0">
                    <a:cs typeface="Arial"/>
                  </a:rPr>
                  <a:t>en </a:t>
                </a:r>
                <a:r>
                  <a:rPr lang="de-DE" sz="1000" dirty="0" err="1" smtClean="0">
                    <a:cs typeface="Arial"/>
                  </a:rPr>
                  <a:t>Alemania</a:t>
                </a:r>
                <a:endParaRPr lang="de-DE" sz="1000" dirty="0">
                  <a:cs typeface="Arial"/>
                </a:endParaRPr>
              </a:p>
            </p:txBody>
          </p:sp>
        </p:grpSp>
        <p:grpSp>
          <p:nvGrpSpPr>
            <p:cNvPr id="21" name="Gruppieren 20"/>
            <p:cNvGrpSpPr/>
            <p:nvPr/>
          </p:nvGrpSpPr>
          <p:grpSpPr>
            <a:xfrm>
              <a:off x="6160770" y="1900925"/>
              <a:ext cx="2376487" cy="307777"/>
              <a:chOff x="3209925" y="4528395"/>
              <a:chExt cx="2376487" cy="307777"/>
            </a:xfrm>
          </p:grpSpPr>
          <p:sp>
            <p:nvSpPr>
              <p:cNvPr id="22" name="Rechteck 21"/>
              <p:cNvSpPr/>
              <p:nvPr/>
            </p:nvSpPr>
            <p:spPr>
              <a:xfrm>
                <a:off x="3209925" y="4538178"/>
                <a:ext cx="107156" cy="82550"/>
              </a:xfrm>
              <a:prstGeom prst="rect">
                <a:avLst/>
              </a:prstGeom>
              <a:solidFill>
                <a:srgbClr val="FF6E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Textfeld 22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3475037" y="4528395"/>
                <a:ext cx="2111375" cy="307777"/>
              </a:xfrm>
              <a:prstGeom prst="rect">
                <a:avLst/>
              </a:prstGeom>
            </p:spPr>
            <p:txBody>
              <a:bodyPr vert="horz" wrap="square" lIns="21600" tIns="0" rIns="0" bIns="0" rtlCol="0">
                <a:spAutoFit/>
              </a:bodyPr>
              <a:lstStyle/>
              <a:p>
                <a:pPr>
                  <a:buClr>
                    <a:schemeClr val="accent1"/>
                  </a:buClr>
                </a:pPr>
                <a:r>
                  <a:rPr lang="de-DE" sz="1000" dirty="0">
                    <a:cs typeface="Arial"/>
                  </a:rPr>
                  <a:t>Hoffmann Group </a:t>
                </a:r>
                <a:r>
                  <a:rPr lang="de-DE" sz="1000" dirty="0" smtClean="0">
                    <a:cs typeface="Arial"/>
                  </a:rPr>
                  <a:t>en </a:t>
                </a:r>
                <a:r>
                  <a:rPr lang="de-DE" sz="1000" dirty="0" err="1" smtClean="0">
                    <a:cs typeface="Arial"/>
                  </a:rPr>
                  <a:t>el</a:t>
                </a:r>
                <a:r>
                  <a:rPr lang="de-DE" sz="1000" dirty="0" smtClean="0">
                    <a:cs typeface="Arial"/>
                  </a:rPr>
                  <a:t> </a:t>
                </a:r>
                <a:r>
                  <a:rPr lang="de-DE" sz="1000" dirty="0" err="1" smtClean="0">
                    <a:cs typeface="Arial"/>
                  </a:rPr>
                  <a:t>resto</a:t>
                </a:r>
                <a:r>
                  <a:rPr lang="de-DE" sz="1000" dirty="0" smtClean="0">
                    <a:cs typeface="Arial"/>
                  </a:rPr>
                  <a:t> del </a:t>
                </a:r>
                <a:r>
                  <a:rPr lang="de-DE" sz="1000" dirty="0" err="1" smtClean="0">
                    <a:cs typeface="Arial"/>
                  </a:rPr>
                  <a:t>mundo</a:t>
                </a:r>
                <a:endParaRPr lang="de-DE" sz="1000" dirty="0">
                  <a:cs typeface="Arial"/>
                </a:endParaRPr>
              </a:p>
            </p:txBody>
          </p:sp>
        </p:grpSp>
      </p:grpSp>
      <p:sp>
        <p:nvSpPr>
          <p:cNvPr id="14" name="Textfeld 13"/>
          <p:cNvSpPr txBox="1"/>
          <p:nvPr/>
        </p:nvSpPr>
        <p:spPr>
          <a:xfrm>
            <a:off x="303555" y="323977"/>
            <a:ext cx="2287245" cy="153888"/>
          </a:xfrm>
          <a:prstGeom prst="rect">
            <a:avLst/>
          </a:prstGeom>
        </p:spPr>
        <p:txBody>
          <a:bodyPr vert="horz" wrap="square" lIns="21600" tIns="0" rIns="0" bIns="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de-DE" sz="1000" b="1" dirty="0" err="1" smtClean="0">
                <a:cs typeface="Arial"/>
              </a:rPr>
              <a:t>Cifras</a:t>
            </a:r>
            <a:r>
              <a:rPr lang="de-DE" sz="1000" b="1" dirty="0" smtClean="0">
                <a:cs typeface="Arial"/>
              </a:rPr>
              <a:t> de </a:t>
            </a:r>
            <a:r>
              <a:rPr lang="de-DE" sz="1000" b="1" dirty="0" err="1" smtClean="0">
                <a:cs typeface="Arial"/>
              </a:rPr>
              <a:t>ventas</a:t>
            </a:r>
            <a:r>
              <a:rPr lang="de-DE" sz="1000" b="1" dirty="0" smtClean="0">
                <a:cs typeface="Arial"/>
              </a:rPr>
              <a:t> en </a:t>
            </a:r>
            <a:r>
              <a:rPr lang="de-DE" sz="1000" b="1" dirty="0" err="1" smtClean="0">
                <a:cs typeface="Arial"/>
              </a:rPr>
              <a:t>millones</a:t>
            </a:r>
            <a:r>
              <a:rPr lang="de-DE" sz="1000" b="1" dirty="0" smtClean="0">
                <a:cs typeface="Arial"/>
              </a:rPr>
              <a:t> de </a:t>
            </a:r>
            <a:r>
              <a:rPr lang="de-DE" sz="1000" b="1" dirty="0" err="1" smtClean="0">
                <a:cs typeface="Arial"/>
              </a:rPr>
              <a:t>euros</a:t>
            </a:r>
            <a:endParaRPr lang="de-DE" sz="1000" b="1" dirty="0">
              <a:cs typeface="Arial"/>
            </a:endParaRP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169" y="4733301"/>
            <a:ext cx="1373997" cy="312438"/>
          </a:xfrm>
          <a:prstGeom prst="rect">
            <a:avLst/>
          </a:prstGeom>
        </p:spPr>
      </p:pic>
      <p:sp>
        <p:nvSpPr>
          <p:cNvPr id="38" name="Split 11635302973115757195"/>
          <p:cNvSpPr txBox="1"/>
          <p:nvPr/>
        </p:nvSpPr>
        <p:spPr>
          <a:xfrm>
            <a:off x="6427418" y="311150"/>
            <a:ext cx="2465757" cy="830997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>
              <a:spcAft>
                <a:spcPts val="300"/>
              </a:spcAft>
            </a:pPr>
            <a:r>
              <a:rPr lang="de-DE" dirty="0" smtClean="0">
                <a:solidFill>
                  <a:schemeClr val="bg1"/>
                </a:solidFill>
                <a:cs typeface="Segoe UI"/>
              </a:rPr>
              <a:t>EN EL CAMINO DEL ÉXITO DESDE HACE MÁS DE 90 AÑOS.</a:t>
            </a:r>
            <a:endParaRPr lang="de-DE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6427418" y="2000092"/>
            <a:ext cx="2750819" cy="16235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80975" lvl="0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cs typeface="Segoe UI"/>
              </a:rPr>
              <a:t>135.000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clientes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satisfechos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.   </a:t>
            </a:r>
            <a:endParaRPr lang="de-DE" sz="1400" dirty="0">
              <a:solidFill>
                <a:schemeClr val="bg1"/>
              </a:solidFill>
              <a:cs typeface="Segoe UI"/>
            </a:endParaRPr>
          </a:p>
          <a:p>
            <a:pPr marL="180975" lvl="0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Más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de 2.500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trabajadores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es-ES" sz="1400" dirty="0" smtClean="0">
                <a:solidFill>
                  <a:schemeClr val="bg1"/>
                </a:solidFill>
                <a:cs typeface="Segoe UI"/>
              </a:rPr>
              <a:t>motivados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.</a:t>
            </a:r>
            <a:endParaRPr lang="de-DE" sz="1400" dirty="0">
              <a:solidFill>
                <a:schemeClr val="bg1"/>
              </a:solidFill>
              <a:cs typeface="Segoe UI"/>
            </a:endParaRPr>
          </a:p>
          <a:p>
            <a:pPr marL="180975" lvl="0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dirty="0" smtClean="0">
                <a:solidFill>
                  <a:schemeClr val="bg1"/>
                </a:solidFill>
                <a:cs typeface="Segoe UI"/>
              </a:rPr>
              <a:t>Volumen de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ventas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de 970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millones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de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euros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.</a:t>
            </a:r>
            <a:endParaRPr lang="de-DE" sz="1400" dirty="0">
              <a:solidFill>
                <a:schemeClr val="bg1"/>
              </a:solidFill>
              <a:cs typeface="Segoe UI"/>
            </a:endParaRPr>
          </a:p>
          <a:p>
            <a:pPr marL="180975" lvl="0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cs typeface="Segoe UI"/>
              </a:rPr>
              <a:t>&gt; 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10% de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crecimiento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orgánico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por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año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desde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2000.</a:t>
            </a:r>
            <a:endParaRPr lang="de-DE" sz="1400" dirty="0">
              <a:solidFill>
                <a:schemeClr val="bg1"/>
              </a:solidFill>
              <a:cs typeface="Segoe UI"/>
            </a:endParaRPr>
          </a:p>
        </p:txBody>
      </p:sp>
      <p:graphicFrame>
        <p:nvGraphicFramePr>
          <p:cNvPr id="43" name="Diagramm 42"/>
          <p:cNvGraphicFramePr/>
          <p:nvPr>
            <p:extLst>
              <p:ext uri="{D42A27DB-BD31-4B8C-83A1-F6EECF244321}">
                <p14:modId xmlns:p14="http://schemas.microsoft.com/office/powerpoint/2010/main" val="166135270"/>
              </p:ext>
            </p:extLst>
          </p:nvPr>
        </p:nvGraphicFramePr>
        <p:xfrm>
          <a:off x="255222" y="1180734"/>
          <a:ext cx="5642719" cy="3856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9" name="Textfeld 28">
            <a:hlinkClick r:id="" action="ppaction://noaction"/>
          </p:cNvPr>
          <p:cNvSpPr txBox="1"/>
          <p:nvPr/>
        </p:nvSpPr>
        <p:spPr>
          <a:xfrm>
            <a:off x="6342014" y="4893619"/>
            <a:ext cx="85311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chemeClr val="bg1">
                  <a:lumMod val="85000"/>
                </a:schemeClr>
              </a:buClr>
              <a:buSzPct val="165000"/>
              <a:buFont typeface="Segoe UI" panose="020B0502040204020203" pitchFamily="34" charset="0"/>
              <a:buChar char="►"/>
            </a:pPr>
            <a:r>
              <a:rPr lang="de-DE" sz="700" i="1" dirty="0" err="1" smtClean="0">
                <a:solidFill>
                  <a:schemeClr val="bg1">
                    <a:lumMod val="85000"/>
                  </a:schemeClr>
                </a:solidFill>
              </a:rPr>
              <a:t>HoG</a:t>
            </a:r>
            <a:r>
              <a:rPr lang="de-DE" sz="700" i="1" dirty="0" smtClean="0">
                <a:solidFill>
                  <a:schemeClr val="bg1">
                    <a:lumMod val="85000"/>
                  </a:schemeClr>
                </a:solidFill>
              </a:rPr>
              <a:t> Historie</a:t>
            </a:r>
            <a:endParaRPr lang="de-DE" sz="7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Interaktive Schaltfläche: Anpassen 3">
            <a:hlinkClick r:id="rId12" action="ppaction://hlinksldjump" highlightClick="1"/>
          </p:cNvPr>
          <p:cNvSpPr/>
          <p:nvPr/>
        </p:nvSpPr>
        <p:spPr>
          <a:xfrm>
            <a:off x="6342014" y="4889520"/>
            <a:ext cx="955529" cy="20415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852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2623414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02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11"/>
          <p:cNvSpPr/>
          <p:nvPr/>
        </p:nvSpPr>
        <p:spPr>
          <a:xfrm>
            <a:off x="-1" y="1"/>
            <a:ext cx="9144000" cy="51435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uppieren 28"/>
          <p:cNvGrpSpPr/>
          <p:nvPr>
            <p:custDataLst>
              <p:tags r:id="rId3"/>
            </p:custDataLst>
          </p:nvPr>
        </p:nvGrpSpPr>
        <p:grpSpPr>
          <a:xfrm>
            <a:off x="0" y="3723692"/>
            <a:ext cx="9144000" cy="1414355"/>
            <a:chOff x="0" y="3363018"/>
            <a:chExt cx="9144000" cy="1414355"/>
          </a:xfrm>
        </p:grpSpPr>
        <p:sp>
          <p:nvSpPr>
            <p:cNvPr id="30" name="Rechteck 29"/>
            <p:cNvSpPr/>
            <p:nvPr/>
          </p:nvSpPr>
          <p:spPr>
            <a:xfrm>
              <a:off x="0" y="3363018"/>
              <a:ext cx="9144000" cy="1414355"/>
            </a:xfrm>
            <a:prstGeom prst="rect">
              <a:avLst/>
            </a:prstGeom>
            <a:solidFill>
              <a:srgbClr val="FF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cxnSp>
          <p:nvCxnSpPr>
            <p:cNvPr id="31" name="Gerade Verbindung 30"/>
            <p:cNvCxnSpPr/>
            <p:nvPr/>
          </p:nvCxnSpPr>
          <p:spPr>
            <a:xfrm flipH="1">
              <a:off x="0" y="3363018"/>
              <a:ext cx="9144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29_84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18" name="Split 11635302973115757195"/>
          <p:cNvSpPr txBox="1"/>
          <p:nvPr/>
        </p:nvSpPr>
        <p:spPr>
          <a:xfrm>
            <a:off x="323850" y="3775781"/>
            <a:ext cx="2823210" cy="83099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  <a:defRPr sz="1600">
                <a:solidFill>
                  <a:prstClr val="white"/>
                </a:solidFill>
                <a:cs typeface="Arial" pitchFamily="34" charset="0"/>
              </a:defRPr>
            </a:lvl1pPr>
          </a:lstStyle>
          <a:p>
            <a:pPr lvl="0">
              <a:spcAft>
                <a:spcPts val="300"/>
              </a:spcAft>
            </a:pPr>
            <a:r>
              <a:rPr lang="de-DE" sz="1800" dirty="0" smtClean="0">
                <a:solidFill>
                  <a:schemeClr val="bg1"/>
                </a:solidFill>
                <a:cs typeface="Segoe UI"/>
              </a:rPr>
              <a:t>DA IGUAL DÓNDE.</a:t>
            </a:r>
            <a:br>
              <a:rPr lang="de-DE" sz="1800" dirty="0" smtClean="0">
                <a:solidFill>
                  <a:schemeClr val="bg1"/>
                </a:solidFill>
                <a:cs typeface="Segoe UI"/>
              </a:rPr>
            </a:br>
            <a:r>
              <a:rPr lang="de-DE" sz="1800" dirty="0" smtClean="0">
                <a:solidFill>
                  <a:schemeClr val="bg1"/>
                </a:solidFill>
                <a:cs typeface="Segoe UI"/>
              </a:rPr>
              <a:t>DA IGUAL CUÁNDO. ESTAMOS AHÍ PARA USTED.</a:t>
            </a:r>
            <a:endParaRPr lang="de-DE" sz="1800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106895" y="3790411"/>
            <a:ext cx="4786280" cy="11926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80975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b="1" dirty="0" err="1" smtClean="0">
                <a:solidFill>
                  <a:schemeClr val="bg1"/>
                </a:solidFill>
                <a:cs typeface="Segoe UI"/>
              </a:rPr>
              <a:t>El</a:t>
            </a:r>
            <a:r>
              <a:rPr lang="de-DE" sz="1400" b="1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  <a:cs typeface="Segoe UI"/>
              </a:rPr>
              <a:t>número</a:t>
            </a:r>
            <a:r>
              <a:rPr lang="de-DE" sz="1400" b="1" dirty="0" smtClean="0">
                <a:solidFill>
                  <a:schemeClr val="bg1"/>
                </a:solidFill>
                <a:cs typeface="Segoe UI"/>
              </a:rPr>
              <a:t> 1 en Europa,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para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usted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en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todo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el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mundo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.</a:t>
            </a:r>
            <a:endParaRPr lang="de-DE" sz="1400" b="1" dirty="0" smtClean="0">
              <a:solidFill>
                <a:schemeClr val="bg1"/>
              </a:solidFill>
              <a:cs typeface="Segoe UI"/>
            </a:endParaRPr>
          </a:p>
          <a:p>
            <a:pPr marL="180975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b="1" dirty="0" err="1" smtClean="0">
                <a:solidFill>
                  <a:schemeClr val="bg1"/>
                </a:solidFill>
                <a:cs typeface="Segoe UI"/>
              </a:rPr>
              <a:t>Presencia</a:t>
            </a:r>
            <a:r>
              <a:rPr lang="de-DE" sz="1400" b="1" dirty="0" smtClean="0">
                <a:solidFill>
                  <a:schemeClr val="bg1"/>
                </a:solidFill>
                <a:cs typeface="Segoe UI"/>
              </a:rPr>
              <a:t> global 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en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más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de 50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países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.</a:t>
            </a:r>
            <a:endParaRPr lang="de-DE" sz="1400" dirty="0">
              <a:solidFill>
                <a:schemeClr val="bg1"/>
              </a:solidFill>
              <a:cs typeface="Segoe UI"/>
            </a:endParaRPr>
          </a:p>
          <a:p>
            <a:pPr marL="180975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b="1" dirty="0" err="1" smtClean="0">
                <a:solidFill>
                  <a:schemeClr val="bg1"/>
                </a:solidFill>
                <a:cs typeface="Segoe UI"/>
              </a:rPr>
              <a:t>Refuerzos</a:t>
            </a:r>
            <a:r>
              <a:rPr lang="de-DE" sz="1400" b="1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  <a:cs typeface="Segoe UI"/>
              </a:rPr>
              <a:t>locales</a:t>
            </a:r>
            <a:r>
              <a:rPr lang="de-DE" sz="1400" b="1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a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través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de la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red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comercial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.</a:t>
            </a:r>
          </a:p>
          <a:p>
            <a:pPr marL="180975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b="1" dirty="0" err="1" smtClean="0">
                <a:solidFill>
                  <a:schemeClr val="bg1"/>
                </a:solidFill>
                <a:cs typeface="Segoe UI"/>
              </a:rPr>
              <a:t>Exportación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profesional</a:t>
            </a:r>
            <a:r>
              <a:rPr lang="de-DE" sz="1400" dirty="0">
                <a:solidFill>
                  <a:schemeClr val="bg1"/>
                </a:solidFill>
                <a:cs typeface="Segoe UI"/>
              </a:rPr>
              <a:t/>
            </a:r>
            <a:br>
              <a:rPr lang="de-DE" sz="1400" dirty="0">
                <a:solidFill>
                  <a:schemeClr val="bg1"/>
                </a:solidFill>
                <a:cs typeface="Segoe UI"/>
              </a:rPr>
            </a:b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para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suministros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en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todo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el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mundo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.</a:t>
            </a:r>
            <a:endParaRPr lang="de-DE" sz="1400" dirty="0">
              <a:solidFill>
                <a:schemeClr val="bg1"/>
              </a:solidFill>
              <a:cs typeface="Segoe UI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169" y="4733301"/>
            <a:ext cx="1373997" cy="31243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0" t="14939" r="14087" b="17963"/>
          <a:stretch/>
        </p:blipFill>
        <p:spPr>
          <a:xfrm>
            <a:off x="1207002" y="106538"/>
            <a:ext cx="6722994" cy="352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5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753442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72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323850" y="360000"/>
            <a:ext cx="7177881" cy="622980"/>
          </a:xfrm>
        </p:spPr>
        <p:txBody>
          <a:bodyPr/>
          <a:lstStyle/>
          <a:p>
            <a:r>
              <a:rPr lang="de-DE" sz="2000" dirty="0" smtClean="0">
                <a:latin typeface="+mn-lt"/>
                <a:cs typeface="Segoe UI"/>
              </a:rPr>
              <a:t>SOCIO LÍDER EN EUROPA EN HERRAMIENTAS DE CALIDAD CON TRIPLE CONOCIMIENTO EXPERTO.</a:t>
            </a:r>
            <a:endParaRPr lang="en-US" sz="2000" dirty="0">
              <a:latin typeface="+mn-lt"/>
              <a:cs typeface="Segoe UI"/>
            </a:endParaRPr>
          </a:p>
        </p:txBody>
      </p:sp>
      <p:sp>
        <p:nvSpPr>
          <p:cNvPr id="3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39_84</a:t>
            </a:r>
            <a:endParaRPr lang="en-US" sz="100">
              <a:solidFill>
                <a:srgbClr val="FFFFFF"/>
              </a:solidFill>
            </a:endParaRPr>
          </a:p>
        </p:txBody>
      </p:sp>
      <p:grpSp>
        <p:nvGrpSpPr>
          <p:cNvPr id="39" name="Gruppieren 38"/>
          <p:cNvGrpSpPr/>
          <p:nvPr>
            <p:custDataLst>
              <p:tags r:id="rId3"/>
            </p:custDataLst>
          </p:nvPr>
        </p:nvGrpSpPr>
        <p:grpSpPr>
          <a:xfrm>
            <a:off x="2854028" y="1486909"/>
            <a:ext cx="3477238" cy="3530370"/>
            <a:chOff x="2772153" y="776420"/>
            <a:chExt cx="3599695" cy="3590658"/>
          </a:xfrm>
          <a:effectLst>
            <a:outerShdw blurRad="50800" dir="5400000" sx="1000" sy="1000" algn="t" rotWithShape="0">
              <a:schemeClr val="tx1"/>
            </a:outerShdw>
          </a:effectLst>
        </p:grpSpPr>
        <p:pic>
          <p:nvPicPr>
            <p:cNvPr id="40" name="Grafik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153" y="776420"/>
              <a:ext cx="3599695" cy="3590658"/>
            </a:xfrm>
            <a:prstGeom prst="rect">
              <a:avLst/>
            </a:prstGeom>
          </p:spPr>
        </p:pic>
        <p:sp>
          <p:nvSpPr>
            <p:cNvPr id="41" name="Textfeld 40"/>
            <p:cNvSpPr txBox="1"/>
            <p:nvPr/>
          </p:nvSpPr>
          <p:spPr>
            <a:xfrm>
              <a:off x="3472849" y="1399506"/>
              <a:ext cx="2198300" cy="1849649"/>
            </a:xfrm>
            <a:prstGeom prst="rect">
              <a:avLst/>
            </a:prstGeom>
            <a:noFill/>
          </p:spPr>
          <p:txBody>
            <a:bodyPr wrap="square" rtlCol="0" anchor="ctr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600" dirty="0" err="1" smtClean="0">
                  <a:cs typeface="Segoe UI"/>
                </a:rPr>
                <a:t>Expertos</a:t>
              </a:r>
              <a:r>
                <a:rPr lang="en-US" sz="1600" dirty="0" smtClean="0">
                  <a:cs typeface="Segoe UI"/>
                </a:rPr>
                <a:t> en </a:t>
              </a:r>
              <a:r>
                <a:rPr lang="en-US" sz="1600" dirty="0" err="1" smtClean="0">
                  <a:cs typeface="Segoe UI"/>
                </a:rPr>
                <a:t>distribución</a:t>
              </a:r>
              <a:endParaRPr lang="en-US" sz="1600" dirty="0">
                <a:cs typeface="Segoe UI"/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 rot="17957988">
              <a:off x="3867766" y="1951825"/>
              <a:ext cx="2198300" cy="1644580"/>
            </a:xfrm>
            <a:prstGeom prst="rect">
              <a:avLst/>
            </a:prstGeom>
            <a:noFill/>
          </p:spPr>
          <p:txBody>
            <a:bodyPr wrap="square" rtlCol="0" anchor="ctr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1600" dirty="0" err="1" smtClean="0">
                  <a:cs typeface="Segoe UI"/>
                </a:rPr>
                <a:t>Expertos</a:t>
              </a:r>
              <a:r>
                <a:rPr lang="en-US" sz="1600" dirty="0" smtClean="0">
                  <a:cs typeface="Segoe UI"/>
                </a:rPr>
                <a:t> en </a:t>
              </a:r>
              <a:r>
                <a:rPr lang="en-US" sz="1600" dirty="0" err="1" smtClean="0">
                  <a:cs typeface="Segoe UI"/>
                </a:rPr>
                <a:t>fabricación</a:t>
              </a:r>
              <a:endParaRPr lang="en-US" sz="1600" dirty="0">
                <a:cs typeface="Segoe UI"/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 rot="3389215">
              <a:off x="3214412" y="1828454"/>
              <a:ext cx="2198300" cy="1845601"/>
            </a:xfrm>
            <a:prstGeom prst="rect">
              <a:avLst/>
            </a:prstGeom>
            <a:noFill/>
          </p:spPr>
          <p:txBody>
            <a:bodyPr wrap="square" rtlCol="0" anchor="ctr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1600" dirty="0" err="1" smtClean="0">
                  <a:cs typeface="Segoe UI"/>
                </a:rPr>
                <a:t>Expertos</a:t>
              </a:r>
              <a:r>
                <a:rPr lang="en-US" sz="1600" dirty="0" smtClean="0">
                  <a:cs typeface="Segoe UI"/>
                </a:rPr>
                <a:t> en </a:t>
              </a:r>
              <a:r>
                <a:rPr lang="en-US" sz="1600" dirty="0" err="1" smtClean="0">
                  <a:cs typeface="Segoe UI"/>
                </a:rPr>
                <a:t>servicios</a:t>
              </a:r>
              <a:endParaRPr lang="en-US" sz="1600" dirty="0">
                <a:cs typeface="Segoe UI"/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832396" y="1221236"/>
            <a:ext cx="7982417" cy="2955534"/>
            <a:chOff x="832396" y="1221236"/>
            <a:chExt cx="7982417" cy="2955534"/>
          </a:xfrm>
        </p:grpSpPr>
        <p:sp>
          <p:nvSpPr>
            <p:cNvPr id="20" name="Textfeld 19"/>
            <p:cNvSpPr txBox="1"/>
            <p:nvPr/>
          </p:nvSpPr>
          <p:spPr>
            <a:xfrm>
              <a:off x="2545682" y="1221236"/>
              <a:ext cx="4162226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spcAft>
                  <a:spcPts val="1600"/>
                </a:spcAft>
              </a:pPr>
              <a:r>
                <a:rPr lang="de-DE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Amplia</a:t>
              </a: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selección</a:t>
              </a: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 y la </a:t>
              </a:r>
              <a:r>
                <a:rPr lang="de-DE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logística</a:t>
              </a: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más</a:t>
              </a: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 potente </a:t>
              </a:r>
              <a:r>
                <a:rPr lang="de-DE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para</a:t>
              </a: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el</a:t>
              </a: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abastecimiento</a:t>
              </a: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fiable</a:t>
              </a: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.</a:t>
              </a:r>
              <a:endPara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6188649" y="3665438"/>
              <a:ext cx="2626164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spcAft>
                  <a:spcPts val="1600"/>
                </a:spcAft>
              </a:pPr>
              <a:r>
                <a:rPr lang="de-DE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Calidad</a:t>
              </a: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 Premium GARANT </a:t>
              </a:r>
              <a:r>
                <a:rPr lang="de-DE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para</a:t>
              </a: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máxima</a:t>
              </a: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seguridad</a:t>
              </a: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 en </a:t>
              </a:r>
              <a:r>
                <a:rPr lang="de-DE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innovación</a:t>
              </a: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.</a:t>
              </a:r>
              <a:endPara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832396" y="3530439"/>
              <a:ext cx="227845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spcAft>
                  <a:spcPts val="1600"/>
                </a:spcAft>
              </a:pPr>
              <a:r>
                <a:rPr lang="de-DE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Servicio</a:t>
              </a: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profesional</a:t>
              </a: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para</a:t>
              </a: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un</a:t>
              </a: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aumento</a:t>
              </a: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continuo</a:t>
              </a: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 de la </a:t>
              </a:r>
              <a:r>
                <a:rPr lang="de-DE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productividad</a:t>
              </a: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.</a:t>
              </a:r>
              <a:endPara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/>
              </a:endParaRPr>
            </a:p>
          </p:txBody>
        </p:sp>
      </p:grpSp>
      <p:pic>
        <p:nvPicPr>
          <p:cNvPr id="15" name="Grafik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169" y="4737031"/>
            <a:ext cx="1373997" cy="312438"/>
          </a:xfrm>
          <a:prstGeom prst="rect">
            <a:avLst/>
          </a:prstGeom>
        </p:spPr>
      </p:pic>
      <p:sp>
        <p:nvSpPr>
          <p:cNvPr id="16" name="Textfeld 15">
            <a:hlinkClick r:id="" action="ppaction://noaction"/>
          </p:cNvPr>
          <p:cNvSpPr txBox="1"/>
          <p:nvPr/>
        </p:nvSpPr>
        <p:spPr>
          <a:xfrm>
            <a:off x="6144509" y="4893619"/>
            <a:ext cx="100700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chemeClr val="bg1">
                  <a:lumMod val="85000"/>
                </a:schemeClr>
              </a:buClr>
              <a:buSzPct val="165000"/>
              <a:buFont typeface="Segoe UI" panose="020B0502040204020203" pitchFamily="34" charset="0"/>
              <a:buChar char="►"/>
            </a:pPr>
            <a:r>
              <a:rPr lang="de-DE" sz="700" i="1" dirty="0" err="1" smtClean="0">
                <a:solidFill>
                  <a:schemeClr val="bg1">
                    <a:lumMod val="85000"/>
                  </a:schemeClr>
                </a:solidFill>
              </a:rPr>
              <a:t>HoG</a:t>
            </a:r>
            <a:r>
              <a:rPr lang="de-DE" sz="700" i="1" dirty="0" smtClean="0">
                <a:solidFill>
                  <a:schemeClr val="bg1">
                    <a:lumMod val="85000"/>
                  </a:schemeClr>
                </a:solidFill>
              </a:rPr>
              <a:t> Markenspot</a:t>
            </a:r>
            <a:endParaRPr lang="de-DE" sz="7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Interaktive Schaltfläche: Anpassen 3">
            <a:hlinkClick r:id="rId10" action="ppaction://program" highlightClick="1"/>
          </p:cNvPr>
          <p:cNvSpPr/>
          <p:nvPr/>
        </p:nvSpPr>
        <p:spPr>
          <a:xfrm>
            <a:off x="6144509" y="4878989"/>
            <a:ext cx="1126799" cy="20005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3807060" y="2836596"/>
            <a:ext cx="1571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bg1"/>
                </a:solidFill>
              </a:rPr>
              <a:t>Su </a:t>
            </a:r>
            <a:r>
              <a:rPr lang="de-DE" sz="2400" b="1" dirty="0" err="1" smtClean="0">
                <a:solidFill>
                  <a:schemeClr val="bg1"/>
                </a:solidFill>
              </a:rPr>
              <a:t>socio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3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0135097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21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uppieren 3"/>
          <p:cNvGrpSpPr/>
          <p:nvPr/>
        </p:nvGrpSpPr>
        <p:grpSpPr>
          <a:xfrm>
            <a:off x="0" y="0"/>
            <a:ext cx="9143999" cy="5143500"/>
            <a:chOff x="0" y="0"/>
            <a:chExt cx="9143999" cy="514350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7473807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96000" y="0"/>
              <a:ext cx="3047999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42_84</a:t>
            </a:r>
            <a:endParaRPr lang="en-US" sz="100">
              <a:solidFill>
                <a:srgbClr val="FFFFFF"/>
              </a:solidFill>
            </a:endParaRPr>
          </a:p>
        </p:txBody>
      </p:sp>
      <p:grpSp>
        <p:nvGrpSpPr>
          <p:cNvPr id="42" name="Gruppieren 41"/>
          <p:cNvGrpSpPr/>
          <p:nvPr>
            <p:custDataLst>
              <p:tags r:id="rId3"/>
            </p:custDataLst>
          </p:nvPr>
        </p:nvGrpSpPr>
        <p:grpSpPr>
          <a:xfrm>
            <a:off x="6193150" y="-34925"/>
            <a:ext cx="2950849" cy="5178425"/>
            <a:chOff x="5867399" y="-34925"/>
            <a:chExt cx="3454979" cy="5178425"/>
          </a:xfrm>
        </p:grpSpPr>
        <p:sp>
          <p:nvSpPr>
            <p:cNvPr id="43" name="Rechteck 42"/>
            <p:cNvSpPr/>
            <p:nvPr/>
          </p:nvSpPr>
          <p:spPr>
            <a:xfrm>
              <a:off x="5867399" y="0"/>
              <a:ext cx="3454979" cy="5143500"/>
            </a:xfrm>
            <a:prstGeom prst="rect">
              <a:avLst/>
            </a:prstGeom>
            <a:solidFill>
              <a:srgbClr val="FF7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4" name="Gerade Verbindung 43"/>
            <p:cNvCxnSpPr/>
            <p:nvPr/>
          </p:nvCxnSpPr>
          <p:spPr>
            <a:xfrm>
              <a:off x="5867400" y="-34925"/>
              <a:ext cx="0" cy="517842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Split 11635302973115757195"/>
          <p:cNvSpPr txBox="1"/>
          <p:nvPr/>
        </p:nvSpPr>
        <p:spPr>
          <a:xfrm>
            <a:off x="6427418" y="311150"/>
            <a:ext cx="2465757" cy="1107996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>
              <a:spcAft>
                <a:spcPts val="300"/>
              </a:spcAft>
            </a:pPr>
            <a:r>
              <a:rPr lang="de-DE" dirty="0" smtClean="0">
                <a:solidFill>
                  <a:schemeClr val="bg1"/>
                </a:solidFill>
                <a:cs typeface="Segoe UI"/>
              </a:rPr>
              <a:t>PARA NUESTROS CLIENTES, LA HERRAMIENTA MÁS IMPORTANTE.</a:t>
            </a:r>
            <a:endParaRPr lang="de-DE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6427418" y="2000092"/>
            <a:ext cx="2750819" cy="93871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80975" lvl="0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Versión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impresa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y online.</a:t>
            </a:r>
          </a:p>
          <a:p>
            <a:pPr marL="180975" lvl="0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Más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de 60.000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herramientas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de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calidad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.</a:t>
            </a:r>
            <a:endParaRPr lang="de-DE" sz="1400" dirty="0">
              <a:solidFill>
                <a:schemeClr val="bg1"/>
              </a:solidFill>
              <a:cs typeface="Segoe UI"/>
            </a:endParaRPr>
          </a:p>
          <a:p>
            <a:pPr marL="180975" lvl="0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cs typeface="Segoe UI"/>
              </a:rPr>
              <a:t>E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n </a:t>
            </a:r>
            <a:r>
              <a:rPr lang="de-DE" sz="1400" dirty="0">
                <a:solidFill>
                  <a:schemeClr val="bg1"/>
                </a:solidFill>
                <a:cs typeface="Segoe UI"/>
              </a:rPr>
              <a:t>18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idiomas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.</a:t>
            </a:r>
            <a:endParaRPr lang="de-DE" sz="1400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23849" y="0"/>
            <a:ext cx="2199778" cy="311150"/>
          </a:xfrm>
          <a:prstGeom prst="rect">
            <a:avLst/>
          </a:prstGeom>
          <a:solidFill>
            <a:srgbClr val="82828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/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cs typeface="Segoe UI"/>
              </a:rPr>
              <a:t>EXPERTOS EN DISTRIBUCIÓN</a:t>
            </a:r>
            <a:endParaRPr lang="en-US" sz="1000" dirty="0">
              <a:solidFill>
                <a:schemeClr val="bg1"/>
              </a:solidFill>
              <a:cs typeface="Segoe UI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3808" y="4733301"/>
            <a:ext cx="1373997" cy="31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5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978198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23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49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4144090"/>
            <a:ext cx="9144000" cy="999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hteck 22"/>
          <p:cNvSpPr/>
          <p:nvPr/>
        </p:nvSpPr>
        <p:spPr>
          <a:xfrm>
            <a:off x="-1" y="1"/>
            <a:ext cx="9144000" cy="51435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 descr="\\srv01\Daten\Kunden\07_Kunden_allgemein_Kundenkreis  neu 701-999\202 Hoffmanngroup\2014\Müller\03_04\Lieferante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" b="14311"/>
          <a:stretch/>
        </p:blipFill>
        <p:spPr bwMode="auto">
          <a:xfrm>
            <a:off x="1" y="0"/>
            <a:ext cx="6962774" cy="393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eck 17"/>
          <p:cNvSpPr/>
          <p:nvPr/>
        </p:nvSpPr>
        <p:spPr>
          <a:xfrm>
            <a:off x="6581775" y="1"/>
            <a:ext cx="2562223" cy="5143498"/>
          </a:xfrm>
          <a:prstGeom prst="rect">
            <a:avLst/>
          </a:prstGeom>
          <a:gradFill flip="none" rotWithShape="1">
            <a:gsLst>
              <a:gs pos="88000">
                <a:srgbClr val="E4E4E4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 rot="5400000">
            <a:off x="3552826" y="-447673"/>
            <a:ext cx="2038350" cy="9144004"/>
          </a:xfrm>
          <a:prstGeom prst="rect">
            <a:avLst/>
          </a:prstGeom>
          <a:gradFill flip="none" rotWithShape="1">
            <a:gsLst>
              <a:gs pos="88000">
                <a:srgbClr val="E4E4E4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/>
          <p:cNvGrpSpPr/>
          <p:nvPr>
            <p:custDataLst>
              <p:tags r:id="rId3"/>
            </p:custDataLst>
          </p:nvPr>
        </p:nvGrpSpPr>
        <p:grpSpPr>
          <a:xfrm>
            <a:off x="-2" y="3283164"/>
            <a:ext cx="9144000" cy="1860336"/>
            <a:chOff x="0" y="3363018"/>
            <a:chExt cx="9144000" cy="1860336"/>
          </a:xfrm>
        </p:grpSpPr>
        <p:sp>
          <p:nvSpPr>
            <p:cNvPr id="6" name="Rechteck 5"/>
            <p:cNvSpPr/>
            <p:nvPr/>
          </p:nvSpPr>
          <p:spPr>
            <a:xfrm>
              <a:off x="0" y="3363018"/>
              <a:ext cx="9144000" cy="1860336"/>
            </a:xfrm>
            <a:prstGeom prst="rect">
              <a:avLst/>
            </a:prstGeom>
            <a:solidFill>
              <a:srgbClr val="FF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cxnSp>
          <p:nvCxnSpPr>
            <p:cNvPr id="7" name="Gerade Verbindung 6"/>
            <p:cNvCxnSpPr/>
            <p:nvPr/>
          </p:nvCxnSpPr>
          <p:spPr>
            <a:xfrm flipH="1">
              <a:off x="0" y="3363018"/>
              <a:ext cx="9144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4_84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9" name="Split 11635302973115757195"/>
          <p:cNvSpPr txBox="1"/>
          <p:nvPr/>
        </p:nvSpPr>
        <p:spPr>
          <a:xfrm>
            <a:off x="323851" y="3380247"/>
            <a:ext cx="3783916" cy="83099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dirty="0" smtClean="0">
                <a:solidFill>
                  <a:prstClr val="white"/>
                </a:solidFill>
                <a:cs typeface="Segoe UI"/>
              </a:rPr>
              <a:t>AQUÍ ENCONTRARÁ CUALQUIER HERRAMIENTA DE CALIDAD QUE NECESITE.</a:t>
            </a:r>
            <a:endParaRPr lang="de-DE" dirty="0">
              <a:solidFill>
                <a:prstClr val="white"/>
              </a:solidFill>
              <a:cs typeface="Segoe UI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962986" y="3380247"/>
            <a:ext cx="4948179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53988" indent="-153988">
              <a:spcAft>
                <a:spcPts val="300"/>
              </a:spcAft>
              <a:buFont typeface="Wingdings" pitchFamily="2" charset="2"/>
              <a:buChar char="§"/>
            </a:pPr>
            <a:r>
              <a:rPr lang="es-ES" sz="1400" dirty="0" smtClean="0">
                <a:solidFill>
                  <a:schemeClr val="bg1"/>
                </a:solidFill>
                <a:cs typeface="Segoe UI"/>
              </a:rPr>
              <a:t>Marca Premium GARANT.  Marca de calidad HOLEX. </a:t>
            </a:r>
          </a:p>
          <a:p>
            <a:pPr marL="153988" indent="-153988">
              <a:spcAft>
                <a:spcPts val="300"/>
              </a:spcAft>
              <a:buFont typeface="Wingdings" pitchFamily="2" charset="2"/>
              <a:buChar char="§"/>
            </a:pPr>
            <a:r>
              <a:rPr lang="es-ES" sz="1400" dirty="0" smtClean="0">
                <a:solidFill>
                  <a:schemeClr val="bg1"/>
                </a:solidFill>
                <a:cs typeface="Segoe UI"/>
              </a:rPr>
              <a:t>60.000 artículos de catálogo listos para enviar.</a:t>
            </a:r>
          </a:p>
          <a:p>
            <a:pPr marL="153988" indent="-153988">
              <a:spcAft>
                <a:spcPts val="300"/>
              </a:spcAft>
              <a:buFont typeface="Wingdings" pitchFamily="2" charset="2"/>
              <a:buChar char="§"/>
            </a:pPr>
            <a:r>
              <a:rPr lang="es-ES" sz="1400" dirty="0" smtClean="0">
                <a:solidFill>
                  <a:schemeClr val="bg1"/>
                </a:solidFill>
                <a:cs typeface="Segoe UI"/>
              </a:rPr>
              <a:t>500 marcas de fabricantes líderes. 500.000 artículos listados.</a:t>
            </a:r>
          </a:p>
          <a:p>
            <a:pPr marL="153988" indent="-153988">
              <a:spcAft>
                <a:spcPts val="300"/>
              </a:spcAft>
              <a:buFont typeface="Wingdings" pitchFamily="2" charset="2"/>
              <a:buChar char="§"/>
            </a:pPr>
            <a:r>
              <a:rPr lang="es-ES" sz="1400" dirty="0" smtClean="0">
                <a:solidFill>
                  <a:schemeClr val="bg1"/>
                </a:solidFill>
                <a:cs typeface="Segoe UI"/>
              </a:rPr>
              <a:t>Precios transparentes y válidos durante 1 año.</a:t>
            </a:r>
          </a:p>
          <a:p>
            <a:pPr marL="153988" indent="-153988">
              <a:spcAft>
                <a:spcPts val="300"/>
              </a:spcAft>
              <a:buFont typeface="Wingdings" pitchFamily="2" charset="2"/>
              <a:buChar char="§"/>
            </a:pPr>
            <a:r>
              <a:rPr lang="es-ES" sz="1400" dirty="0" smtClean="0">
                <a:solidFill>
                  <a:schemeClr val="bg1"/>
                </a:solidFill>
                <a:cs typeface="Segoe UI"/>
              </a:rPr>
              <a:t>92 jefes de producto en todo el mundo.</a:t>
            </a:r>
            <a:endParaRPr lang="es-ES" sz="1400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23849" y="0"/>
            <a:ext cx="2199778" cy="311150"/>
          </a:xfrm>
          <a:prstGeom prst="rect">
            <a:avLst/>
          </a:prstGeom>
          <a:solidFill>
            <a:srgbClr val="82828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cs typeface="Segoe UI"/>
              </a:rPr>
              <a:t>EXPERTOS EN DISTRIBUCIÓN</a:t>
            </a:r>
            <a:endParaRPr lang="en-US" sz="1000" dirty="0">
              <a:solidFill>
                <a:prstClr val="white"/>
              </a:solidFill>
              <a:cs typeface="Segoe UI"/>
            </a:endParaRPr>
          </a:p>
        </p:txBody>
      </p:sp>
      <p:sp>
        <p:nvSpPr>
          <p:cNvPr id="8" name="Interaktive Schaltfläche: Anpassen 7">
            <a:hlinkClick r:id="" action="ppaction://noaction" highlightClick="1"/>
          </p:cNvPr>
          <p:cNvSpPr/>
          <p:nvPr/>
        </p:nvSpPr>
        <p:spPr>
          <a:xfrm>
            <a:off x="6817057" y="1049358"/>
            <a:ext cx="2003091" cy="175502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169" y="4733301"/>
            <a:ext cx="1373997" cy="312438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648" y="1042612"/>
            <a:ext cx="2234652" cy="1832779"/>
          </a:xfrm>
          <a:prstGeom prst="rect">
            <a:avLst/>
          </a:prstGeom>
        </p:spPr>
      </p:pic>
      <p:sp>
        <p:nvSpPr>
          <p:cNvPr id="4" name="Interaktive Schaltfläche: Anpassen 3">
            <a:hlinkClick r:id="rId12" action="ppaction://hlinksldjump" highlightClick="1"/>
          </p:cNvPr>
          <p:cNvSpPr/>
          <p:nvPr/>
        </p:nvSpPr>
        <p:spPr>
          <a:xfrm>
            <a:off x="6817057" y="1141171"/>
            <a:ext cx="2003091" cy="166321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>
            <a:hlinkClick r:id="" action="ppaction://noaction"/>
          </p:cNvPr>
          <p:cNvSpPr txBox="1"/>
          <p:nvPr/>
        </p:nvSpPr>
        <p:spPr>
          <a:xfrm>
            <a:off x="8081942" y="2805656"/>
            <a:ext cx="89639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SzPct val="165000"/>
              <a:buFont typeface="Segoe UI" panose="020B0502040204020203" pitchFamily="34" charset="0"/>
              <a:buChar char="►"/>
            </a:pPr>
            <a:r>
              <a:rPr lang="de-DE" sz="7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Markenmatrix</a:t>
            </a:r>
            <a:endParaRPr lang="de-DE" sz="7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Interaktive Schaltfläche: Anpassen 10">
            <a:hlinkClick r:id="rId12" action="ppaction://hlinksldjump" highlightClick="1"/>
          </p:cNvPr>
          <p:cNvSpPr/>
          <p:nvPr/>
        </p:nvSpPr>
        <p:spPr>
          <a:xfrm>
            <a:off x="8081942" y="2804385"/>
            <a:ext cx="896399" cy="2013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7232421" y="1896574"/>
            <a:ext cx="731965" cy="223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00" dirty="0" smtClean="0"/>
              <a:t>500 weltweit</a:t>
            </a:r>
          </a:p>
          <a:p>
            <a:pPr algn="ctr"/>
            <a:r>
              <a:rPr lang="de-DE" sz="500" dirty="0" smtClean="0"/>
              <a:t>führende Hersteller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23670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980648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88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3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42_84</a:t>
            </a:r>
            <a:endParaRPr lang="en-US" sz="100">
              <a:solidFill>
                <a:srgbClr val="FFFFFF"/>
              </a:solidFill>
            </a:endParaRPr>
          </a:p>
        </p:txBody>
      </p:sp>
      <p:grpSp>
        <p:nvGrpSpPr>
          <p:cNvPr id="42" name="Gruppieren 41"/>
          <p:cNvGrpSpPr/>
          <p:nvPr>
            <p:custDataLst>
              <p:tags r:id="rId3"/>
            </p:custDataLst>
          </p:nvPr>
        </p:nvGrpSpPr>
        <p:grpSpPr>
          <a:xfrm>
            <a:off x="6193150" y="-34925"/>
            <a:ext cx="2950849" cy="5178425"/>
            <a:chOff x="5867399" y="-34925"/>
            <a:chExt cx="3454979" cy="5178425"/>
          </a:xfrm>
        </p:grpSpPr>
        <p:sp>
          <p:nvSpPr>
            <p:cNvPr id="43" name="Rechteck 42"/>
            <p:cNvSpPr/>
            <p:nvPr/>
          </p:nvSpPr>
          <p:spPr>
            <a:xfrm>
              <a:off x="5867399" y="0"/>
              <a:ext cx="3454979" cy="5143500"/>
            </a:xfrm>
            <a:prstGeom prst="rect">
              <a:avLst/>
            </a:prstGeom>
            <a:solidFill>
              <a:srgbClr val="FF7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4" name="Gerade Verbindung 43"/>
            <p:cNvCxnSpPr/>
            <p:nvPr/>
          </p:nvCxnSpPr>
          <p:spPr>
            <a:xfrm>
              <a:off x="5867400" y="-34925"/>
              <a:ext cx="0" cy="517842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Split 11635302973115757195"/>
          <p:cNvSpPr txBox="1"/>
          <p:nvPr/>
        </p:nvSpPr>
        <p:spPr>
          <a:xfrm>
            <a:off x="6267398" y="311150"/>
            <a:ext cx="2787430" cy="723275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spAutoFit/>
          </a:bodyPr>
          <a:lstStyle/>
          <a:p>
            <a:pPr lvl="0">
              <a:spcAft>
                <a:spcPts val="300"/>
              </a:spcAft>
            </a:pPr>
            <a:r>
              <a:rPr lang="de-DE" sz="1400" dirty="0" smtClean="0">
                <a:solidFill>
                  <a:schemeClr val="bg1"/>
                </a:solidFill>
                <a:cs typeface="Segoe UI"/>
              </a:rPr>
              <a:t>99% CAPACIDAD DE SUMINISTRO.</a:t>
            </a:r>
          </a:p>
          <a:p>
            <a:pPr lvl="0">
              <a:spcAft>
                <a:spcPts val="300"/>
              </a:spcAft>
            </a:pPr>
            <a:r>
              <a:rPr lang="de-DE" sz="1400" dirty="0">
                <a:solidFill>
                  <a:schemeClr val="bg1"/>
                </a:solidFill>
                <a:cs typeface="Segoe UI"/>
              </a:rPr>
              <a:t>99,9% 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PRECISIÓN DE SUMINISTRO.</a:t>
            </a:r>
          </a:p>
          <a:p>
            <a:pPr lvl="0">
              <a:spcAft>
                <a:spcPts val="300"/>
              </a:spcAft>
            </a:pPr>
            <a:r>
              <a:rPr lang="de-DE" sz="1400" dirty="0" smtClean="0">
                <a:solidFill>
                  <a:schemeClr val="bg1"/>
                </a:solidFill>
                <a:cs typeface="Segoe UI"/>
              </a:rPr>
              <a:t>NADIE ES PERFECTO.</a:t>
            </a:r>
            <a:endParaRPr lang="de-DE" sz="1400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6304007" y="1626712"/>
            <a:ext cx="2839992" cy="293157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400" dirty="0" smtClean="0">
                <a:solidFill>
                  <a:schemeClr val="bg1"/>
                </a:solidFill>
                <a:cs typeface="Segoe UI"/>
              </a:rPr>
              <a:t>EL CENTRO LOGÍSTICO DE HERRAMIENTAS MÁS GRANDE DE EUROPA, EN NÚREMBERG</a:t>
            </a:r>
          </a:p>
          <a:p>
            <a:pPr marL="180975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dirty="0" smtClean="0">
                <a:solidFill>
                  <a:schemeClr val="bg1"/>
                </a:solidFill>
                <a:cs typeface="Segoe UI"/>
              </a:rPr>
              <a:t>60.000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posiciones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por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día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.</a:t>
            </a:r>
          </a:p>
          <a:p>
            <a:pPr marL="180975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Estrategia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de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cero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errores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.</a:t>
            </a:r>
          </a:p>
          <a:p>
            <a:pPr marL="180975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Suministro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en 24 h en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Alemania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/>
            </a:r>
            <a:br>
              <a:rPr lang="de-DE" sz="1400" dirty="0" smtClean="0">
                <a:solidFill>
                  <a:schemeClr val="bg1"/>
                </a:solidFill>
                <a:cs typeface="Segoe UI"/>
              </a:rPr>
            </a:b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y 48 h en Europa.</a:t>
            </a:r>
          </a:p>
          <a:p>
            <a:pPr marL="180975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dirty="0" smtClean="0">
                <a:solidFill>
                  <a:schemeClr val="bg1"/>
                </a:solidFill>
                <a:cs typeface="Segoe UI"/>
              </a:rPr>
              <a:t>36.000 </a:t>
            </a:r>
            <a:r>
              <a:rPr lang="de-DE" sz="1400" dirty="0">
                <a:solidFill>
                  <a:schemeClr val="bg1"/>
                </a:solidFill>
                <a:cs typeface="Segoe UI"/>
              </a:rPr>
              <a:t>m</a:t>
            </a:r>
            <a:r>
              <a:rPr lang="de-DE" sz="1400" baseline="30000" dirty="0">
                <a:solidFill>
                  <a:schemeClr val="bg1"/>
                </a:solidFill>
                <a:cs typeface="Segoe UI"/>
              </a:rPr>
              <a:t>2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superficie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de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almacenaje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.</a:t>
            </a:r>
          </a:p>
          <a:p>
            <a:pPr>
              <a:spcAft>
                <a:spcPts val="300"/>
              </a:spcAft>
            </a:pPr>
            <a:endParaRPr lang="de-DE" sz="1400" dirty="0" smtClean="0">
              <a:cs typeface="Segoe UI"/>
            </a:endParaRPr>
          </a:p>
          <a:p>
            <a:pPr marL="180975" indent="-180975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Centro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propio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de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mobiliario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cs typeface="Segoe UI"/>
              </a:rPr>
              <a:t>industrial</a:t>
            </a:r>
            <a:r>
              <a:rPr lang="de-DE" sz="1400" dirty="0" smtClean="0">
                <a:solidFill>
                  <a:schemeClr val="bg1"/>
                </a:solidFill>
                <a:cs typeface="Segoe UI"/>
              </a:rPr>
              <a:t>.</a:t>
            </a:r>
            <a:endParaRPr lang="de-DE" sz="1400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23849" y="0"/>
            <a:ext cx="2199778" cy="311150"/>
          </a:xfrm>
          <a:prstGeom prst="rect">
            <a:avLst/>
          </a:prstGeom>
          <a:solidFill>
            <a:srgbClr val="82828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/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cs typeface="Segoe UI"/>
              </a:rPr>
              <a:t>EXPERTOS EN DISTRIBUCIÓN</a:t>
            </a:r>
            <a:endParaRPr lang="en-US" sz="1000" dirty="0">
              <a:solidFill>
                <a:schemeClr val="bg1"/>
              </a:solidFill>
              <a:cs typeface="Segoe UI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169" y="4733301"/>
            <a:ext cx="1373997" cy="312438"/>
          </a:xfrm>
          <a:prstGeom prst="rect">
            <a:avLst/>
          </a:prstGeom>
        </p:spPr>
      </p:pic>
      <p:sp>
        <p:nvSpPr>
          <p:cNvPr id="15" name="Textfeld 14">
            <a:hlinkClick r:id="" action="ppaction://noaction"/>
          </p:cNvPr>
          <p:cNvSpPr txBox="1"/>
          <p:nvPr/>
        </p:nvSpPr>
        <p:spPr>
          <a:xfrm>
            <a:off x="7946981" y="4289799"/>
            <a:ext cx="103265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chemeClr val="bg1">
                  <a:lumMod val="85000"/>
                </a:schemeClr>
              </a:buClr>
              <a:buSzPct val="165000"/>
              <a:buFont typeface="Segoe UI" panose="020B0502040204020203" pitchFamily="34" charset="0"/>
              <a:buChar char="►"/>
            </a:pPr>
            <a:r>
              <a:rPr lang="de-DE" sz="700" i="1" dirty="0" smtClean="0">
                <a:solidFill>
                  <a:schemeClr val="bg1">
                    <a:lumMod val="85000"/>
                  </a:schemeClr>
                </a:solidFill>
              </a:rPr>
              <a:t>BEC </a:t>
            </a:r>
            <a:r>
              <a:rPr lang="de-DE" sz="700" i="1" dirty="0" err="1" smtClean="0">
                <a:solidFill>
                  <a:schemeClr val="bg1">
                    <a:lumMod val="85000"/>
                  </a:schemeClr>
                </a:solidFill>
              </a:rPr>
              <a:t>Odelzhausen</a:t>
            </a:r>
            <a:endParaRPr lang="de-DE" sz="7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Interaktive Schaltfläche: Anpassen 3">
            <a:hlinkClick r:id="rId10" action="ppaction://hlinksldjump" highlightClick="1"/>
          </p:cNvPr>
          <p:cNvSpPr/>
          <p:nvPr/>
        </p:nvSpPr>
        <p:spPr>
          <a:xfrm>
            <a:off x="7946981" y="4289799"/>
            <a:ext cx="1035965" cy="21097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AutoShape 135" descr="data:image/jpeg;base64,/9j/4AAQSkZJRgABAQAAAQABAAD/2wCEAAkGBxQQERQUEBQWFRQXFRUYGBgYGRUZHRcdGRsaGBodFR8bHSggIyMmHBgXIjEhJyorLi4uGiszODMsNystLi8BCgoKDg0OGxAQGywmICUuMCwsLCwsLCw0NCwsNCwsLCwsLCwsLCwsNywsLCwsLCwsLCwsLywsLCwsLCwsLCwsL//AABEIAIgAiAMBIgACEQEDEQH/xAAcAAACAgMBAQAAAAAAAAAAAAAABgQHAgMFAQj/xABMEAACAQMBBAQHCgoJBQEAAAABAgMABBEhBQYSMQcTQVEiVGFxdIGRFDJCkpOUsdLT8BYjNFJyobPCw+MVFyQzU2Jjc6I1RIK00Qj/xAAaAQACAwEBAAAAAAAAAAAAAAAABQECBAMG/8QAJhEAAgICAgEFAAIDAAAAAAAAAAECAwQREjFRBRQhIjIzsRMjQf/aAAwDAQACEQMRAD8AvGiiigAooqNtG/S3jaSVuFR6ySdAFA1JJ0AHOgA2lfx28bSTNwovM9/cAOZJOgApG/rBnbJjtrfAJGHu1Rh+mOrwDjmASPKaUN+N6pJ5Me9Zc8KZBEAOmuNDKRzPJRoO0lIKVsoxHYuT+EZrchQekXEekC78UtfnqfZ16OkC68VtfnqfZ1TRSsCtd/Yx8nJZT8F1Lv8AXR/7a1+ep9nWQ37uvFrT56n2dUgVrzFR7KPkt7l+C8hv1c+L2nz1fs6zTfe55m2t2UasIrtXfhHMqvVjOB3kDyiqKxW21naJ1eNijqcqw5g1Dwl5J9w/B9R7Nv47iNZIW4kbkfpBHYQdCKk1TW6G9RDNLAvh4BuLcHAkA062DOgIHMeo6YItzZ1/HcRrJC3Ejcj9II7CDoRWGcHB6ZpjJSW0SaKKKoWCiiigAooqNtG/S3jaSVuFV9ZJOgCgakk6ADnQAbRv0t42klbhVfWSToAoGpJOgA51T++m9byyYGkgzwrkEW4OnZo0pHM8kGg7SdG929ctzL+YVyEXOepzoTpoZCOZ+CNB2kqgTFMMTD5/efX9mLIyVD6x7NPBWJFbytCRFiFUFmJAAGpJPICm2tC7kRiKwIposd0JLlikEiFkA6wkZUM2cKrcQBwBr/8AK6P9WNx23EXxP5lY5ZdSetmuOPZroQiKwIp+PRhP4xF8T+ZWB6MJ/GIvifzKo8uryXVExDopt2xuBPbRGTjWUDmEXBH/ACPspSFdK7Y2fkicHHs2W8zRsrxsVdTlWHMHyVYm6W9bIzTQr4WAbi3GgcDTrYc6Agcx5MHTBFdAVtt5mjZXRirKcgjmDRbSrFpkQscGfT2zb+O4jWWFgyMND9II7CO0VKqld0d6GhZpYV7jcW4OAwGnWQ50BA5j1HTBFwbNv47iNZYWDIw0P0gjsI7RSeytwlpjCE1JbRKoooqhYjbQvkgjMkpwox3kknQBQNSScAAak1VO+e8rvJw8pRkBQQRag6EaaNMw5tyQaDtJZeki4aNkZGIZLedlP5rGS3j4h/mCu4B5jiPfVaR2wAwK3YWOrHyl0jFmZDqWl2yAIscq8K10zBWv3MWICgkk4AGpJPICne0hPy2c9IixCqCWJAAGpJPICnDd/YB4jHEQZSPxso1WFT8FO9iM+fze+mbE3dZGMcZHXkfjZOYgU/BXvYjPn83N92ds5LeMRxDCj2knmWPaTSnMy+X0h0NsXG19pmjZ+zkt4xHEMKPaT2lj2k1vK1IK1gVpYbyMy1rZakstamFAEc+0ciDyI7jVcb87ocOZ7YZUnw15lSfv6/PzsphWpu3tBGCDyIPMGrwm4PaKyipLTPn4VkBTrvtun1RM9uCYyfCXmVJ+/Pt8/NMFOaLlYtoXWVuDM7eVo2DoSrKcgjmDT5unvK0LNLCvcbi3BwGA06yHOgIHMdnI6YIR4oq6FqGRgyEqynII5g1N1MbFplIXOD2j6H2btCO5iWWFgyMND9II7CO0UUldHa8F5equiGGyk4R70M6yFiB2ZwB5gB2Cikclp6GsXtbPek0aj0aX9va0mLBTr0le+X0aX9vaUtxw0z9Pf1kKfU39onPMFdjYttwxh0wJJJ+pDkZ4AQhJUd/hn2Dy51PDXV2TH+Ji9NT6I675kmqnoz4OnctmjfTev+g+ohgt1lEiu7MzsDkEAliFOSc86Wj00zeJR/Kv9SrsUVRHT/8Alkfo37zUkPQEs9M83iUfyr/Urr7F6TnuLe9ma2RTbRRuFEjEPxMwwTw6e9p13g/6VN6If2dVd0FQLJJeq6qymKDKsAQfCk5g6UANmzd+GmureAwqBNaicsHJIOCeEDHLTnSivTJKwB9xR8gf71/qVbUuzolBZYowyowVgigqMHQEDIHkr5/6O9ke7BcQ/Ca0JT9NSpX9Y/XQBcu6m3Bf2qThQhJYMoOeEg4xmtm8G01tLaadhxCNchc44mJCquezJNV30K7Uw89u3JgsqDyjwX9o4Pi1M6a9qcEVvbA+/LTSeZPBjB85Ln/xFAHa3L3ofaSys8CRxrhPflw5YZYHKjQDHxqT989kpbXYWPPC6cYB7Pe6eXmdafNztk+5LKKMjDFeN/0m1Ps5eqljpIX+1w/7Lfw60YratRwyPwxcgjroRQ1pt1rpwJToSTkWBuSuL259EsPolorduiuL2f0Sx/jUV5+f6Y/h+UROkn3y+jy/+xaVxIK7fSV75fRpf29pS1HNTHA/MhT6p+ok+bFdLZX9wnpsf7lcB5q7Wxnzbp6bH9Eddsxf6mZ/T/i5D+tUN/8AoH8tj9G/ear3U1V/SruHd7SuEktgnCIeA8bcJzlj3eUUmPQoc9uxltlygczaN+zzVWdAsoFxdKTq0URA7+Fmzj4wq6baIrGisOSKp7RoADVP7d6KrmCfrtlyYGSVXiMbx+RW5EezTTWggtTaEoSKR2OFWN2J7gFNUl0Hxn3XJ/lt9fjKKnXm623b1equpGMemQ7qF9YRRxevNPW5G5y7MiYZ6yWTBkfhIBxnCqO4ZPnzQSVvt6P+ittrKNIncSdw4ZTiT2NxH9VZXGNrbdbHhQxvjyFINPYzD2GnTpL3Qk2gkLQAdbGzDwsgFGAyM94ZVI8576jdHW5suz+ue4A6x+FV4dQFXU645kn/AIigBtekDpI/Krf/AGX+mKrAkUjmMVX/AElH+02/+y/8Ku+L/Kjhkfxs4ttXVt649u1dOB6diKaLJ3V/LJvQ7L+NRXm6R/tk/odj/Gorz8u2ehh+UQOk06j0aX9va0lrNTx0kW7SMiopLPbTqo/OYSW8nCv+YqjkDmeE91VnHcgjIpn6drUkLPUotuLOqZ6YN3LoPCYlx1qzLOqnTrAoXKqew+Cfb56TTPWv3SVIKkgg5BGhBHaK3W0qyDiYaZuuaki3Z9n2+0AsrdZ4IK4EkkZUg5KuFYagmtX4G2v+t8vP9albYe8ZkJkQATqPxichOo7R3MBnzebk97P2gk8YeM5B9oI5hh2EUhtqlXLjIf1WqyO0cz8Dbb/W+Xn+tWA3Qtjy64+aeY/v1B6TbWWazCwo0qiaNpokJDSxLniQEa6nhPqpL2abM2u0/cJkhDWp6yzkXHAw+GPCOvYR5q5HQfzufb/63y8/1qw/BCDs6/5ef61KO19lxDYJmCDrPco8L9MRq3tEafFrWm71vfbQCXUfGq7NsyNSMHGOzyUEjY26sA7Zvl5/rVqbdiDvm+Xn+tULcV2j912rMXW2uDHGzHJ4CoZQT5MkUzH1AcyToAO80EHN2fseOFi0ZfJGCXkdwBzJ8InHnqv9/tqRz3KdUciJGQnvJ4OXxT7fPU/fbe/izBbHCj378iSO776efkirW/Doe+bMmRatcUdSCSuhFNXCilroWhZ2CoCzMcADmT5KaC2US3tzTm8n9Dsf41FYbjHN3dEahbezjLDUcaCXiUHlkZB8xHeKK87LtjyPQ27QsUnjMcoypx3ggjUFSNQQcEEag1Ue+u7skMuebtnDAAC4A17NFlA5jk41HaBctRto2EdxG0cq8SN6iCNQVPMEHUEcqtXZKuXKJWcFOPFnzmJc14Wpi3z3YltJtfDD54Xxjrca4ONBIBzHwsZHaAsB80/oyI2x2uxNdQ65a/4bUlKkMpIYEEEaEEciKd92Ntl2LRALOB+Mi5LOo7V7AwGfN5uSEWrxJSpDKSrAggg4II5EGjIpjbHTJpsdb2i4Nuxy31vG9jMYpI5Q4BLAMVyGjmUefke0VzLbd25uZp59oNErSWxt1SEEhQebMTzPLApatd/XhPEtujSMoEjF+EMVzghQhAOD9xW89J8/i8Xyn8qkzxLU+hqsitrslS7ubSksxYPJbiDAQzAMXKA5xw/fz10r7ZN3FemeyEBU20UGJS2gj7cD1VwD0n3Hi8Xx/wCXWtuk64/wIvjfy6r7a3wT/nh5HLdrZDWkcrTSK8ssjzTSY4Vy3dnkoAApP313w6zMNsSE+E3Isfv7PPy4u2t9bm7TgfhRc5wmme7i0GcdlLorRRive5nK2/41EzFZA1gDW23haRlSNSzscKo5k+SmXRjM7eFpGVI1LMxwqjmT5KsbdLdpizRQt4eALi4AyIgderhzoWI7fWdMA47o7sMWaKFh1mALi4AyIgderhzoWI7fWdMA2xs2wjt41jhXhReQ7+8k8ySdSTSzJyuf1j0bKaOP2l2GzbCO3jWOFeFF5Dv7yTzJJ1JNFSaKwmoKKKKAIu0rCO4jaKZeJG5ju7iDzBB1BFUtvjunJayfncWeBsYEwGuDjQSAcxyYajtAvOo20bCO4jaOVeJG/V2gg8wQdQRyrpXZKuW0UnBTWmfM/FWJNOO+m6UlvJ+cWzwtjAmA1wcaCUDmOTDUdoCSXp1TkK1fHYsspdbMyawJrEvWBaujZVI9JrAmvC1eZqpdI9orzNbbWBpXVI1LuxwqjmTUEhbwtIypGpZ2OFUcyfJVk7n7rMWaKFh1mALi4AyIgderhzoWI5n1nTAPu6G6p4migbMmALi4AyIgdergzoWI7fWdMA2zs2wjt41jhXhReQ7+8k8ySdSTS3JyeX1j0bKqdfLDZthHbxrHCvCi8h395J5kk6kmpNFFYjQFFFFABRRRQAUUUUARto2EdxG0cq8St6iCNQVPMEHUEcqSxuJMueGe2IJJzJaBnPlc9YATjmQAPIKKKlNroNbPDuNcf49n8zH2tYncO58YtPmS/aUUVPOXkjijH8ArrsubT5kn2lYncC78atfmKfaV5RRzl5I4o8HR/d+N2vzGP7SpMG49yNDdQKDoxjtFR+E8wrdZoSO8EeQ0UUObYKKHTZ1hHbxrHCvCi8h395J5kk6kmpNFFVLBRRRQAUUUUAf/2Q=="/>
          <p:cNvSpPr>
            <a:spLocks noChangeAspect="1" noChangeArrowheads="1"/>
          </p:cNvSpPr>
          <p:nvPr/>
        </p:nvSpPr>
        <p:spPr bwMode="auto">
          <a:xfrm>
            <a:off x="1063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8265026" y="1178509"/>
            <a:ext cx="626829" cy="349605"/>
            <a:chOff x="8280808" y="1353312"/>
            <a:chExt cx="626829" cy="349605"/>
          </a:xfrm>
        </p:grpSpPr>
        <p:pic>
          <p:nvPicPr>
            <p:cNvPr id="98441" name="Picture 137" descr="http://www.fahrschule-opitz.de/wp-content/uploads/2012/10/tuev_sued_logo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5754" y="1353312"/>
              <a:ext cx="241883" cy="241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feld 17"/>
            <p:cNvSpPr txBox="1"/>
            <p:nvPr/>
          </p:nvSpPr>
          <p:spPr>
            <a:xfrm>
              <a:off x="8280808" y="1595195"/>
              <a:ext cx="611047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de-DE" sz="700" dirty="0" smtClean="0">
                  <a:solidFill>
                    <a:schemeClr val="bg1"/>
                  </a:solidFill>
                </a:rPr>
                <a:t>TÜV geprüft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384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0763908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08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4944" y="594626"/>
            <a:ext cx="2013021" cy="126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6037" y="594626"/>
            <a:ext cx="2013021" cy="126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7130" y="594626"/>
            <a:ext cx="2013021" cy="126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850" y="2340858"/>
            <a:ext cx="2013021" cy="126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4946" y="2340858"/>
            <a:ext cx="2013021" cy="126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6037" y="2340858"/>
            <a:ext cx="2013021" cy="126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7130" y="2340858"/>
            <a:ext cx="2013021" cy="126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850" y="594626"/>
            <a:ext cx="2013021" cy="126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17" name="Split 11635302973115757195"/>
          <p:cNvSpPr txBox="1"/>
          <p:nvPr/>
        </p:nvSpPr>
        <p:spPr>
          <a:xfrm>
            <a:off x="314324" y="3660544"/>
            <a:ext cx="2019300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Técnica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 de </a:t>
            </a: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rectificado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 y </a:t>
            </a: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corte</a:t>
            </a:r>
            <a:endParaRPr lang="de-DE" sz="1200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24" name="Split 11635302973115757195"/>
          <p:cNvSpPr txBox="1"/>
          <p:nvPr/>
        </p:nvSpPr>
        <p:spPr>
          <a:xfrm>
            <a:off x="2484943" y="1921775"/>
            <a:ext cx="2019300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Arranque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 de </a:t>
            </a: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viruta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 modular</a:t>
            </a:r>
            <a:endParaRPr lang="de-DE" sz="1200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25" name="Split 11635302973115757195"/>
          <p:cNvSpPr txBox="1"/>
          <p:nvPr/>
        </p:nvSpPr>
        <p:spPr>
          <a:xfrm>
            <a:off x="2484943" y="3660544"/>
            <a:ext cx="2019300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Herramientas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manuales</a:t>
            </a:r>
            <a:endParaRPr lang="de-DE" sz="1200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26" name="Split 11635302973115757195"/>
          <p:cNvSpPr txBox="1"/>
          <p:nvPr/>
        </p:nvSpPr>
        <p:spPr>
          <a:xfrm>
            <a:off x="4646036" y="1921775"/>
            <a:ext cx="2019300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Técnica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 de </a:t>
            </a: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sujeción</a:t>
            </a:r>
            <a:endParaRPr lang="de-DE" sz="1200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28" name="Split 11635302973115757195"/>
          <p:cNvSpPr txBox="1"/>
          <p:nvPr/>
        </p:nvSpPr>
        <p:spPr>
          <a:xfrm>
            <a:off x="4646036" y="3660544"/>
            <a:ext cx="2019300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Mobiliario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industrial</a:t>
            </a:r>
            <a:endParaRPr lang="de-DE" sz="1200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29" name="Split 11635302973115757195"/>
          <p:cNvSpPr txBox="1"/>
          <p:nvPr/>
        </p:nvSpPr>
        <p:spPr>
          <a:xfrm>
            <a:off x="6807129" y="1921775"/>
            <a:ext cx="2019300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Técnica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 de </a:t>
            </a: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medición</a:t>
            </a:r>
            <a:endParaRPr lang="de-DE" sz="1200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32" name="Split 11635302973115757195"/>
          <p:cNvSpPr txBox="1"/>
          <p:nvPr/>
        </p:nvSpPr>
        <p:spPr>
          <a:xfrm>
            <a:off x="6807129" y="3660544"/>
            <a:ext cx="2019300" cy="36933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Suministros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para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talleres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 y </a:t>
            </a: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protección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laboral</a:t>
            </a:r>
            <a:endParaRPr lang="de-DE" sz="1200" dirty="0">
              <a:solidFill>
                <a:schemeClr val="bg1"/>
              </a:solidFill>
              <a:cs typeface="Segoe UI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255" y="2400137"/>
            <a:ext cx="1106585" cy="114778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37" y="2400137"/>
            <a:ext cx="1033646" cy="114778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207" y="629272"/>
            <a:ext cx="1529619" cy="1224965"/>
          </a:xfrm>
          <a:prstGeom prst="rect">
            <a:avLst/>
          </a:prstGeom>
        </p:spPr>
      </p:pic>
      <p:sp>
        <p:nvSpPr>
          <p:cNvPr id="55" name="Rechteck 54"/>
          <p:cNvSpPr/>
          <p:nvPr/>
        </p:nvSpPr>
        <p:spPr>
          <a:xfrm>
            <a:off x="323849" y="0"/>
            <a:ext cx="2199778" cy="311150"/>
          </a:xfrm>
          <a:prstGeom prst="rect">
            <a:avLst/>
          </a:prstGeom>
          <a:solidFill>
            <a:srgbClr val="82828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/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cs typeface="Segoe UI"/>
              </a:rPr>
              <a:t>EXPERTOS EN FABRICACIÓN</a:t>
            </a:r>
            <a:endParaRPr lang="en-US" sz="1000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30" name="Split 11635302973115757195"/>
          <p:cNvSpPr txBox="1"/>
          <p:nvPr/>
        </p:nvSpPr>
        <p:spPr>
          <a:xfrm>
            <a:off x="314325" y="1921775"/>
            <a:ext cx="2019300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Monoarranque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 de </a:t>
            </a: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viruta</a:t>
            </a:r>
            <a:endParaRPr lang="de-DE" sz="1200" dirty="0">
              <a:solidFill>
                <a:schemeClr val="bg1"/>
              </a:solidFill>
              <a:cs typeface="Segoe UI"/>
            </a:endParaRP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86" y="694775"/>
            <a:ext cx="1191549" cy="116619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26444">
            <a:off x="3128059" y="2044037"/>
            <a:ext cx="726795" cy="185998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0507" y="694776"/>
            <a:ext cx="1204082" cy="1066048"/>
          </a:xfrm>
          <a:prstGeom prst="rect">
            <a:avLst/>
          </a:prstGeom>
        </p:spPr>
      </p:pic>
      <p:grpSp>
        <p:nvGrpSpPr>
          <p:cNvPr id="33" name="Gruppieren 32"/>
          <p:cNvGrpSpPr/>
          <p:nvPr/>
        </p:nvGrpSpPr>
        <p:grpSpPr>
          <a:xfrm>
            <a:off x="0" y="4124325"/>
            <a:ext cx="9144000" cy="1019175"/>
            <a:chOff x="0" y="3962400"/>
            <a:chExt cx="9144000" cy="878541"/>
          </a:xfrm>
        </p:grpSpPr>
        <p:sp>
          <p:nvSpPr>
            <p:cNvPr id="35" name="Rechteck 34"/>
            <p:cNvSpPr/>
            <p:nvPr/>
          </p:nvSpPr>
          <p:spPr>
            <a:xfrm>
              <a:off x="0" y="3962400"/>
              <a:ext cx="9144000" cy="878541"/>
            </a:xfrm>
            <a:prstGeom prst="rect">
              <a:avLst/>
            </a:prstGeom>
            <a:solidFill>
              <a:srgbClr val="FF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6" name="Gerade Verbindung 35"/>
            <p:cNvCxnSpPr/>
            <p:nvPr/>
          </p:nvCxnSpPr>
          <p:spPr>
            <a:xfrm flipH="1">
              <a:off x="0" y="3962400"/>
              <a:ext cx="9144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008" y="745470"/>
            <a:ext cx="1322892" cy="96465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5" b="18515"/>
          <a:stretch/>
        </p:blipFill>
        <p:spPr>
          <a:xfrm>
            <a:off x="6939123" y="2542162"/>
            <a:ext cx="1881028" cy="863738"/>
          </a:xfrm>
          <a:prstGeom prst="rect">
            <a:avLst/>
          </a:prstGeom>
        </p:spPr>
      </p:pic>
      <p:sp>
        <p:nvSpPr>
          <p:cNvPr id="47" name="Split 11635302973115757195"/>
          <p:cNvSpPr txBox="1"/>
          <p:nvPr/>
        </p:nvSpPr>
        <p:spPr>
          <a:xfrm>
            <a:off x="323850" y="4253267"/>
            <a:ext cx="4773929" cy="83099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lvl="0">
              <a:spcAft>
                <a:spcPts val="1200"/>
              </a:spcAft>
            </a:pPr>
            <a:r>
              <a:rPr lang="de-DE" dirty="0" smtClean="0">
                <a:solidFill>
                  <a:schemeClr val="bg1"/>
                </a:solidFill>
                <a:cs typeface="Segoe UI"/>
              </a:rPr>
              <a:t>DESPUÉS DE CREAR HERRAMIENTAS PERFECTAS, LO QUE MÁS NOS GUSTA ES SEGUIR PERFECCIONÁNDOLAS.  </a:t>
            </a:r>
            <a:endParaRPr lang="de-DE" dirty="0">
              <a:solidFill>
                <a:schemeClr val="bg1"/>
              </a:solidFill>
              <a:cs typeface="Segoe UI"/>
            </a:endParaRPr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169" y="4733301"/>
            <a:ext cx="1373997" cy="312438"/>
          </a:xfrm>
          <a:prstGeom prst="rect">
            <a:avLst/>
          </a:prstGeom>
        </p:spPr>
      </p:pic>
      <p:sp>
        <p:nvSpPr>
          <p:cNvPr id="50" name="Textfeld 49"/>
          <p:cNvSpPr txBox="1"/>
          <p:nvPr/>
        </p:nvSpPr>
        <p:spPr>
          <a:xfrm>
            <a:off x="4746540" y="4204781"/>
            <a:ext cx="4021421" cy="8156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53988" indent="-153988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200" dirty="0" smtClean="0">
                <a:solidFill>
                  <a:schemeClr val="bg1"/>
                </a:solidFill>
                <a:cs typeface="Segoe UI"/>
              </a:rPr>
              <a:t>25.000 </a:t>
            </a: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herramientas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 de </a:t>
            </a: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calidad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 Premium.</a:t>
            </a:r>
          </a:p>
          <a:p>
            <a:pPr marL="153988" indent="-153988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Mejor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relación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calidad-precio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.</a:t>
            </a:r>
          </a:p>
          <a:p>
            <a:pPr marL="153988" indent="-153988">
              <a:spcAft>
                <a:spcPts val="300"/>
              </a:spcAft>
              <a:buFont typeface="Wingdings" pitchFamily="2" charset="2"/>
              <a:buChar char="§"/>
            </a:pP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Cosechando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éxito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desde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hace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más</a:t>
            </a:r>
            <a:r>
              <a:rPr lang="de-DE" sz="1200" dirty="0">
                <a:solidFill>
                  <a:schemeClr val="bg1"/>
                </a:solidFill>
                <a:cs typeface="Segoe UI"/>
              </a:rPr>
              <a:t/>
            </a:r>
            <a:br>
              <a:rPr lang="de-DE" sz="1200" dirty="0">
                <a:solidFill>
                  <a:schemeClr val="bg1"/>
                </a:solidFill>
                <a:cs typeface="Segoe UI"/>
              </a:rPr>
            </a:br>
            <a:r>
              <a:rPr lang="de-DE" sz="1200" dirty="0" smtClean="0">
                <a:solidFill>
                  <a:schemeClr val="bg1"/>
                </a:solidFill>
                <a:cs typeface="Segoe UI"/>
              </a:rPr>
              <a:t>de 40 </a:t>
            </a:r>
            <a:r>
              <a:rPr lang="de-DE" sz="1200" dirty="0" err="1" smtClean="0">
                <a:solidFill>
                  <a:schemeClr val="bg1"/>
                </a:solidFill>
                <a:cs typeface="Segoe UI"/>
              </a:rPr>
              <a:t>años</a:t>
            </a:r>
            <a:r>
              <a:rPr lang="de-DE" sz="1200" dirty="0" smtClean="0">
                <a:solidFill>
                  <a:schemeClr val="bg1"/>
                </a:solidFill>
                <a:cs typeface="Segoe UI"/>
              </a:rPr>
              <a:t>.</a:t>
            </a:r>
          </a:p>
        </p:txBody>
      </p:sp>
      <p:pic>
        <p:nvPicPr>
          <p:cNvPr id="46" name="Picture 11" descr="http://hoffmanngroupusa.com/wp-content/uploads/2013/09/GARANT_Premium-Quality-weiss-Glossy-RGB.pn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8493" y="74633"/>
            <a:ext cx="890473" cy="33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73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2242&quot;/&gt;&lt;CPresentation id=&quot;1&quot;&gt;&lt;m_precDefaultNumber&gt;&lt;m_chMinusSymbol&gt;-&lt;/m_chMinusSymbol&gt;&lt;m_chDecimalSymbol17909&gt;,&lt;/m_chDecimalSymbol17909&gt;&lt;m_nGroupingDigits17909 val=&quot;3&quot;/&gt;&lt;m_chGroupingSymbol17909&gt;.&lt;/m_chGroupingSymbol17909&gt;&lt;/m_precDefaultNumber&gt;&lt;m_precDefaultPercent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/m_precDefaultPercent&gt;&lt;m_precDefaultDate/&gt;&lt;m_precDefaultYear/&gt;&lt;m_precDefaultQuarter/&gt;&lt;m_precDefaultMonth/&gt;&lt;m_precDefaultWeek/&gt;&lt;m_precDefaultDay/&gt;&lt;m_mruColor&gt;&lt;m_vecMRU length=&quot;7&quot;&gt;&lt;elem m_fUsage=&quot;1.00000000000000000000E+000&quot;&gt;&lt;m_ppcolschidx val=&quot;0&quot;/&gt;&lt;m_rgb r=&quot;ba&quot; g=&quot;0&quot; b=&quot;1b&quot;/&gt;&lt;m_nBrightness val=&quot;0&quot;/&gt;&lt;/elem&gt;&lt;elem m_fUsage=&quot;9.00000000000000020000E-001&quot;&gt;&lt;m_ppcolschidx val=&quot;0&quot;/&gt;&lt;m_rgb r=&quot;1c&quot; g=&quot;31&quot; b=&quot;64&quot;/&gt;&lt;m_nBrightness val=&quot;0&quot;/&gt;&lt;/elem&gt;&lt;elem m_fUsage=&quot;8.10000000000000050000E-001&quot;&gt;&lt;m_ppcolschidx val=&quot;0&quot;/&gt;&lt;m_rgb r=&quot;b9&quot; g=&quot;e0&quot; b=&quot;ff&quot;/&gt;&lt;m_nBrightness val=&quot;0&quot;/&gt;&lt;/elem&gt;&lt;elem m_fUsage=&quot;7.29000000000000090000E-001&quot;&gt;&lt;m_ppcolschidx val=&quot;0&quot;/&gt;&lt;m_rgb r=&quot;0&quot; g=&quot;5a&quot; b=&quot;a0&quot;/&gt;&lt;m_nBrightness val=&quot;0&quot;/&gt;&lt;/elem&gt;&lt;elem m_fUsage=&quot;6.56100000000000130000E-001&quot;&gt;&lt;m_ppcolschidx val=&quot;0&quot;/&gt;&lt;m_rgb r=&quot;cc&quot; g=&quot;24&quot; b=&quot;1c&quot;/&gt;&lt;m_nBrightness val=&quot;0&quot;/&gt;&lt;/elem&gt;&lt;elem m_fUsage=&quot;5.90490000000000180000E-001&quot;&gt;&lt;m_ppcolschidx val=&quot;0&quot;/&gt;&lt;m_rgb r=&quot;cc&quot; g=&quot;26&quot; b=&quot;16&quot;/&gt;&lt;m_nBrightness val=&quot;0&quot;/&gt;&lt;/elem&gt;&lt;elem m_fUsage=&quot;5.31441000000000160000E-001&quot;&gt;&lt;m_ppcolschidx val=&quot;0&quot;/&gt;&lt;m_rgb r=&quot;99&quot; g=&quot;0&quot; b=&quot;0&quot;/&gt;&lt;m_nBrightness val=&quot;0&quot;/&gt;&lt;/elem&gt;&lt;/m_vecMRU&gt;&lt;/m_mruColor&gt;&lt;/CPresentation&gt;&lt;/root&gt;"/>
  <p:tag name="ARTICULATE_PROJECT_OPEN" val="0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kZOemFjq0GvVEQNXv5vB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kZOemFjq0GvVEQNXv5vB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euer Master_Presentation_HoG_16_9_D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ffmanngroup_Schrift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2202</Words>
  <Application>Microsoft Office PowerPoint</Application>
  <PresentationFormat>Presentación en pantalla (16:9)</PresentationFormat>
  <Paragraphs>333</Paragraphs>
  <Slides>24</Slides>
  <Notes>24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6" baseType="lpstr">
      <vt:lpstr>Neuer Master_Presentation_HoG_16_9_DE</vt:lpstr>
      <vt:lpstr>think-cell Folie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i-pointing 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i-pointing</dc:creator>
  <cp:lastModifiedBy>Morcillo Reyes</cp:lastModifiedBy>
  <cp:revision>457</cp:revision>
  <cp:lastPrinted>2014-05-05T10:02:15Z</cp:lastPrinted>
  <dcterms:created xsi:type="dcterms:W3CDTF">2014-03-13T07:18:06Z</dcterms:created>
  <dcterms:modified xsi:type="dcterms:W3CDTF">2014-05-29T10:06:14Z</dcterms:modified>
</cp:coreProperties>
</file>