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84" r:id="rId2"/>
    <p:sldId id="585" r:id="rId3"/>
    <p:sldId id="586" r:id="rId4"/>
    <p:sldId id="608" r:id="rId5"/>
    <p:sldId id="609" r:id="rId6"/>
    <p:sldId id="589" r:id="rId7"/>
    <p:sldId id="605" r:id="rId8"/>
    <p:sldId id="603" r:id="rId9"/>
    <p:sldId id="592" r:id="rId10"/>
    <p:sldId id="593" r:id="rId11"/>
    <p:sldId id="594" r:id="rId12"/>
    <p:sldId id="597" r:id="rId13"/>
    <p:sldId id="598" r:id="rId14"/>
    <p:sldId id="599" r:id="rId15"/>
    <p:sldId id="600" r:id="rId16"/>
    <p:sldId id="546" r:id="rId17"/>
    <p:sldId id="559" r:id="rId18"/>
    <p:sldId id="583" r:id="rId19"/>
    <p:sldId id="582" r:id="rId20"/>
    <p:sldId id="572" r:id="rId21"/>
    <p:sldId id="573" r:id="rId22"/>
    <p:sldId id="601" r:id="rId23"/>
    <p:sldId id="562" r:id="rId24"/>
    <p:sldId id="548" r:id="rId25"/>
    <p:sldId id="552" r:id="rId26"/>
    <p:sldId id="549" r:id="rId27"/>
    <p:sldId id="550" r:id="rId28"/>
    <p:sldId id="610" r:id="rId29"/>
    <p:sldId id="611" r:id="rId30"/>
    <p:sldId id="612" r:id="rId31"/>
    <p:sldId id="613" r:id="rId32"/>
    <p:sldId id="578" r:id="rId33"/>
    <p:sldId id="579" r:id="rId34"/>
    <p:sldId id="580" r:id="rId35"/>
    <p:sldId id="602" r:id="rId36"/>
    <p:sldId id="506" r:id="rId3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147C43"/>
    <a:srgbClr val="292929"/>
    <a:srgbClr val="DDDDDD"/>
    <a:srgbClr val="808080"/>
    <a:srgbClr val="EAEAEA"/>
    <a:srgbClr val="C0C0C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573" autoAdjust="0"/>
  </p:normalViewPr>
  <p:slideViewPr>
    <p:cSldViewPr snapToGrid="0">
      <p:cViewPr>
        <p:scale>
          <a:sx n="100" d="100"/>
          <a:sy n="100" d="100"/>
        </p:scale>
        <p:origin x="-2298" y="-660"/>
      </p:cViewPr>
      <p:guideLst>
        <p:guide orient="horz" pos="981"/>
        <p:guide orient="horz" pos="247"/>
        <p:guide orient="horz" pos="4069"/>
        <p:guide orient="horz" pos="1273"/>
        <p:guide orient="horz" pos="3451"/>
        <p:guide orient="horz" pos="2791"/>
        <p:guide orient="horz" pos="1501"/>
        <p:guide orient="horz" pos="3847"/>
        <p:guide pos="346"/>
        <p:guide pos="2691"/>
        <p:guide pos="112"/>
        <p:guide pos="5026"/>
        <p:guide pos="4786"/>
        <p:guide pos="598"/>
        <p:guide pos="2806"/>
        <p:guide pos="25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746" y="-11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es-za-1\datos\Direcci&#243;n_General\Administraci&#243;n\Varios\Indicado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es-za-1\datos\Direcci&#243;n_General\Administraci&#243;n\Varios\Indicado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769968195862747E-2"/>
          <c:y val="0.20024600246002461"/>
          <c:w val="0.89434091739683275"/>
          <c:h val="0.68309110807643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'Ventas 03-10'!$B$62</c:f>
              <c:strCache>
                <c:ptCount val="1"/>
                <c:pt idx="0">
                  <c:v>Sales in millions €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baseline="0" smtClean="0">
                        <a:effectLst/>
                      </a:rPr>
                      <a:t>136,80</a:t>
                    </a:r>
                    <a:endParaRPr lang="en-US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>
                    <a:solidFill>
                      <a:srgbClr val="00B05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'Ventas 03-10'!$C$61:$K$61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'Ventas 03-10'!$C$62:$K$62</c:f>
              <c:numCache>
                <c:formatCode>#,##0</c:formatCode>
                <c:ptCount val="9"/>
                <c:pt idx="0">
                  <c:v>120.28</c:v>
                </c:pt>
                <c:pt idx="1">
                  <c:v>120.06</c:v>
                </c:pt>
                <c:pt idx="2">
                  <c:v>126.73</c:v>
                </c:pt>
                <c:pt idx="3">
                  <c:v>117.15</c:v>
                </c:pt>
                <c:pt idx="4">
                  <c:v>96.5</c:v>
                </c:pt>
                <c:pt idx="5">
                  <c:v>116</c:v>
                </c:pt>
                <c:pt idx="6">
                  <c:v>127.8</c:v>
                </c:pt>
                <c:pt idx="7">
                  <c:v>126.8</c:v>
                </c:pt>
                <c:pt idx="8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551616"/>
        <c:axId val="261553536"/>
      </c:barChart>
      <c:catAx>
        <c:axId val="2615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553536"/>
        <c:crosses val="autoZero"/>
        <c:auto val="1"/>
        <c:lblAlgn val="ctr"/>
        <c:lblOffset val="100"/>
        <c:noMultiLvlLbl val="0"/>
      </c:catAx>
      <c:valAx>
        <c:axId val="261553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1551616"/>
        <c:crosses val="autoZero"/>
        <c:crossBetween val="between"/>
        <c:majorUnit val="40"/>
      </c:valAx>
    </c:plotArea>
    <c:legend>
      <c:legendPos val="r"/>
      <c:layout>
        <c:manualLayout>
          <c:xMode val="edge"/>
          <c:yMode val="edge"/>
          <c:x val="0.87882750559517231"/>
          <c:y val="3.9270902945249909E-2"/>
          <c:w val="9.7819043260279348E-2"/>
          <c:h val="5.069937054328388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'Personal 03-10'!$B$57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5"/>
              <c:layout>
                <c:manualLayout>
                  <c:x val="0"/>
                  <c:y val="-3.0321479306187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3.4111664219460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695,0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'Personal 03-10'!$C$56:$K$56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'Personal 03-10'!$C$57:$K$57</c:f>
              <c:numCache>
                <c:formatCode>#,##0</c:formatCode>
                <c:ptCount val="9"/>
                <c:pt idx="0">
                  <c:v>744</c:v>
                </c:pt>
                <c:pt idx="1">
                  <c:v>744</c:v>
                </c:pt>
                <c:pt idx="2">
                  <c:v>720</c:v>
                </c:pt>
                <c:pt idx="3">
                  <c:v>529</c:v>
                </c:pt>
                <c:pt idx="4">
                  <c:v>622</c:v>
                </c:pt>
                <c:pt idx="5">
                  <c:v>650</c:v>
                </c:pt>
                <c:pt idx="6">
                  <c:v>685</c:v>
                </c:pt>
                <c:pt idx="7" formatCode="#,##0.0">
                  <c:v>682</c:v>
                </c:pt>
                <c:pt idx="8" formatCode="#,##0.0">
                  <c:v>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579712"/>
        <c:axId val="196581248"/>
      </c:barChart>
      <c:catAx>
        <c:axId val="19657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581248"/>
        <c:crosses val="autoZero"/>
        <c:auto val="1"/>
        <c:lblAlgn val="ctr"/>
        <c:lblOffset val="100"/>
        <c:noMultiLvlLbl val="0"/>
      </c:catAx>
      <c:valAx>
        <c:axId val="196581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6579712"/>
        <c:crosses val="autoZero"/>
        <c:crossBetween val="between"/>
        <c:majorUnit val="30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7.e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t" anchorCtr="0" compatLnSpc="1">
            <a:prstTxWarp prst="textNoShape">
              <a:avLst/>
            </a:prstTxWarp>
          </a:bodyPr>
          <a:lstStyle>
            <a:lvl1pPr defTabSz="893763" eaLnBrk="0" hangingPunct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8368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t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130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b" anchorCtr="0" compatLnSpc="1">
            <a:prstTxWarp prst="textNoShape">
              <a:avLst/>
            </a:prstTxWarp>
          </a:bodyPr>
          <a:lstStyle>
            <a:lvl1pPr defTabSz="893763" eaLnBrk="0" hangingPunct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434513"/>
            <a:ext cx="283686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b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100"/>
            </a:lvl1pPr>
          </a:lstStyle>
          <a:p>
            <a:pPr>
              <a:defRPr/>
            </a:pPr>
            <a:fld id="{2FD4057D-B10D-49A2-8C9A-2A79B0EA9BC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2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t" anchorCtr="0" compatLnSpc="1">
            <a:prstTxWarp prst="textNoShape">
              <a:avLst/>
            </a:prstTxWarp>
          </a:bodyPr>
          <a:lstStyle>
            <a:lvl1pPr defTabSz="893763" eaLnBrk="0" hangingPunct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t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b" anchorCtr="0" compatLnSpc="1">
            <a:prstTxWarp prst="textNoShape">
              <a:avLst/>
            </a:prstTxWarp>
          </a:bodyPr>
          <a:lstStyle>
            <a:lvl1pPr defTabSz="893763" eaLnBrk="0" hangingPunct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7" rIns="89611" bIns="44807" numCol="1" anchor="b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100"/>
            </a:lvl1pPr>
          </a:lstStyle>
          <a:p>
            <a:pPr>
              <a:defRPr/>
            </a:pPr>
            <a:fld id="{9EB2F586-FF45-434E-8F4D-60C2544D367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702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2175"/>
            <a:fld id="{CEF39309-6306-454C-A380-E7B4E54E9FFC}" type="slidenum">
              <a:rPr lang="de-DE" smtClean="0"/>
              <a:pPr defTabSz="892175"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975CB-C9A8-423E-8654-6E74C0EC8CBC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27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92113"/>
            <a:ext cx="7083425" cy="828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49325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94732-97AC-4EC2-81CB-97C02FB4741A}" type="datetime1">
              <a:rPr lang="de-DE" smtClean="0">
                <a:solidFill>
                  <a:srgbClr val="636363">
                    <a:tint val="75000"/>
                  </a:srgbClr>
                </a:solidFill>
              </a:rPr>
              <a:pPr>
                <a:defRPr/>
              </a:pPr>
              <a:t>15.07.2014</a:t>
            </a:fld>
            <a:endParaRPr lang="de-DE" dirty="0">
              <a:solidFill>
                <a:srgbClr val="636363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8775" y="6477000"/>
            <a:ext cx="765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38EC06-7ACB-4484-BDF8-86D47D8351DC}" type="slidenum">
              <a:rPr lang="de-DE" smtClean="0">
                <a:solidFill>
                  <a:srgbClr val="636363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de-DE" dirty="0">
              <a:solidFill>
                <a:srgbClr val="636363">
                  <a:tint val="75000"/>
                </a:srgbClr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49325" y="2003425"/>
            <a:ext cx="6648450" cy="44561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200"/>
              </a:lnSpc>
              <a:spcAft>
                <a:spcPts val="0"/>
              </a:spcAft>
              <a:defRPr sz="1600">
                <a:solidFill>
                  <a:srgbClr val="636363"/>
                </a:solidFill>
              </a:defRPr>
            </a:lvl1pPr>
          </a:lstStyle>
          <a:p>
            <a:pPr lvl="0"/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49275" y="392112"/>
            <a:ext cx="7048500" cy="83661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77800" y="1543938"/>
            <a:ext cx="7419975" cy="33097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360000" tIns="36000" rIns="0" bIns="36000">
            <a:spAutoFit/>
          </a:bodyPr>
          <a:lstStyle>
            <a:lvl1pPr marL="419100" indent="-419100">
              <a:lnSpc>
                <a:spcPts val="2200"/>
              </a:lnSpc>
              <a:spcAft>
                <a:spcPts val="0"/>
              </a:spcAft>
              <a:buFontTx/>
              <a:buBlip>
                <a:blip r:embed="rId3"/>
              </a:buBlip>
              <a:defRPr sz="1600" b="0">
                <a:solidFill>
                  <a:srgbClr val="636363"/>
                </a:solidFill>
                <a:latin typeface="+mj-lt"/>
              </a:defRPr>
            </a:lvl1pPr>
            <a:lvl5pPr>
              <a:buNone/>
              <a:defRPr/>
            </a:lvl5pPr>
          </a:lstStyle>
          <a:p>
            <a:pPr lvl="0"/>
            <a:r>
              <a:rPr lang="de-DE" dirty="0" smtClean="0"/>
              <a:t>Subheadline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7" hasCustomPrompt="1"/>
          </p:nvPr>
        </p:nvSpPr>
        <p:spPr>
          <a:xfrm>
            <a:off x="177800" y="1563688"/>
            <a:ext cx="8966200" cy="529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392112"/>
            <a:ext cx="5905500" cy="83661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8" hasCustomPrompt="1"/>
          </p:nvPr>
        </p:nvSpPr>
        <p:spPr>
          <a:xfrm>
            <a:off x="7978774" y="1563689"/>
            <a:ext cx="763200" cy="763200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r>
              <a:rPr lang="de-DE" dirty="0" smtClean="0"/>
              <a:t>Partner logo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4575" y="392113"/>
            <a:ext cx="763200" cy="763200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r>
              <a:rPr lang="de-DE" dirty="0" smtClean="0"/>
              <a:t>Partner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58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49325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79BB-8740-4361-9273-75C32689780B}" type="datetime1">
              <a:rPr lang="de-DE" smtClean="0"/>
              <a:pPr/>
              <a:t>15.07.2014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8775" y="6477000"/>
            <a:ext cx="765175" cy="365125"/>
          </a:xfrm>
          <a:prstGeom prst="rect">
            <a:avLst/>
          </a:prstGeom>
        </p:spPr>
        <p:txBody>
          <a:bodyPr/>
          <a:lstStyle/>
          <a:p>
            <a:fld id="{5748FBF3-FA71-4B11-9130-3E5CF8CEB070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49325" y="2003425"/>
            <a:ext cx="6648450" cy="44561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200"/>
              </a:lnSpc>
              <a:spcAft>
                <a:spcPts val="0"/>
              </a:spcAft>
              <a:defRPr sz="1600">
                <a:solidFill>
                  <a:srgbClr val="636363"/>
                </a:solidFill>
              </a:defRPr>
            </a:lvl1pPr>
          </a:lstStyle>
          <a:p>
            <a:pPr lvl="0"/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49275" y="392112"/>
            <a:ext cx="7048500" cy="83661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3" name="Datumsplatzhalter 4"/>
          <p:cNvSpPr txBox="1">
            <a:spLocks/>
          </p:cNvSpPr>
          <p:nvPr/>
        </p:nvSpPr>
        <p:spPr>
          <a:xfrm>
            <a:off x="3044826" y="6481687"/>
            <a:ext cx="2466974" cy="3556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" b="1" dirty="0" smtClean="0"/>
              <a:t>Confidential </a:t>
            </a:r>
            <a:r>
              <a:rPr lang="en-US" sz="600" dirty="0" smtClean="0"/>
              <a:t>Refer to protection notice ISO 16016</a:t>
            </a:r>
            <a:endParaRPr lang="de-DE" sz="600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77800" y="1543938"/>
            <a:ext cx="7419975" cy="33097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360000" tIns="36000" rIns="0" bIns="36000">
            <a:spAutoFit/>
          </a:bodyPr>
          <a:lstStyle>
            <a:lvl1pPr marL="419100" indent="-419100">
              <a:lnSpc>
                <a:spcPts val="2200"/>
              </a:lnSpc>
              <a:spcAft>
                <a:spcPts val="0"/>
              </a:spcAft>
              <a:buFontTx/>
              <a:buBlip>
                <a:blip r:embed="rId3"/>
              </a:buBlip>
              <a:defRPr sz="1600" b="0">
                <a:solidFill>
                  <a:srgbClr val="636363"/>
                </a:solidFill>
                <a:latin typeface="+mj-lt"/>
              </a:defRPr>
            </a:lvl1pPr>
            <a:lvl5pPr>
              <a:buNone/>
              <a:defRPr/>
            </a:lvl5pPr>
          </a:lstStyle>
          <a:p>
            <a:pPr lvl="0"/>
            <a:r>
              <a:rPr lang="de-DE" dirty="0" smtClean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863359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49325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E32A79BB-8740-4361-9273-75C32689780B}" type="datetime1">
              <a:rPr lang="de-DE" smtClean="0"/>
              <a:pPr/>
              <a:t>15.07.2014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8775" y="6477000"/>
            <a:ext cx="765175" cy="365125"/>
          </a:xfrm>
          <a:prstGeom prst="rect">
            <a:avLst/>
          </a:prstGeom>
        </p:spPr>
        <p:txBody>
          <a:bodyPr/>
          <a:lstStyle/>
          <a:p>
            <a:fld id="{5748FBF3-FA71-4B11-9130-3E5CF8CEB070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49325" y="2003425"/>
            <a:ext cx="6648450" cy="44561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200"/>
              </a:lnSpc>
              <a:spcAft>
                <a:spcPts val="0"/>
              </a:spcAft>
              <a:defRPr sz="1600">
                <a:solidFill>
                  <a:srgbClr val="636363"/>
                </a:solidFill>
              </a:defRPr>
            </a:lvl1pPr>
          </a:lstStyle>
          <a:p>
            <a:pPr lvl="0"/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49275" y="392112"/>
            <a:ext cx="7048500" cy="83661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3" name="Datumsplatzhalter 4"/>
          <p:cNvSpPr txBox="1">
            <a:spLocks/>
          </p:cNvSpPr>
          <p:nvPr/>
        </p:nvSpPr>
        <p:spPr>
          <a:xfrm>
            <a:off x="3044826" y="6481687"/>
            <a:ext cx="2466974" cy="3556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" b="1" dirty="0" smtClean="0"/>
              <a:t>Confidential </a:t>
            </a:r>
            <a:r>
              <a:rPr lang="en-US" sz="600" dirty="0" smtClean="0"/>
              <a:t>Refer to protection notice ISO 16016</a:t>
            </a:r>
            <a:endParaRPr lang="de-DE" sz="600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77800" y="1543938"/>
            <a:ext cx="7419975" cy="33097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360000" tIns="36000" rIns="0" bIns="36000">
            <a:spAutoFit/>
          </a:bodyPr>
          <a:lstStyle>
            <a:lvl1pPr marL="419100" indent="-419100">
              <a:lnSpc>
                <a:spcPts val="2200"/>
              </a:lnSpc>
              <a:spcAft>
                <a:spcPts val="0"/>
              </a:spcAft>
              <a:buFontTx/>
              <a:buBlip>
                <a:blip r:embed="rId3"/>
              </a:buBlip>
              <a:defRPr sz="1600" b="0">
                <a:solidFill>
                  <a:srgbClr val="636363"/>
                </a:solidFill>
                <a:latin typeface="+mj-lt"/>
              </a:defRPr>
            </a:lvl1pPr>
            <a:lvl5pPr>
              <a:buNone/>
              <a:defRPr/>
            </a:lvl5pPr>
          </a:lstStyle>
          <a:p>
            <a:pPr lvl="0"/>
            <a:r>
              <a:rPr lang="de-DE" dirty="0" smtClean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567766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539750"/>
            <a:ext cx="2057400" cy="5861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9750"/>
            <a:ext cx="6019800" cy="58610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539750"/>
            <a:ext cx="7312025" cy="6397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4038600" cy="487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87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mh_praese_hintergrund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92113"/>
            <a:ext cx="7083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28" name="Picture 15" descr="mh_logo_anim_powerpoint_2_101015"/>
          <p:cNvPicPr>
            <a:picLocks noChangeAspect="1" noChangeArrowheads="1" noCrop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90525"/>
            <a:ext cx="7635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25" r:id="rId10"/>
    <p:sldLayoutId id="2147483735" r:id="rId11"/>
    <p:sldLayoutId id="2147483736" r:id="rId12"/>
    <p:sldLayoutId id="2147483737" r:id="rId13"/>
    <p:sldLayoutId id="2147483738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60413" indent="-285750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4588" indent="-193675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527175" indent="-192088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909763" indent="-192088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366963" indent="-192088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24163" indent="-192088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281363" indent="-192088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738563" indent="-192088" algn="l" rtl="0" eaLnBrk="0" fontAlgn="base" hangingPunct="0">
        <a:spcBef>
          <a:spcPct val="0"/>
        </a:spcBef>
        <a:spcAft>
          <a:spcPct val="20000"/>
        </a:spcAft>
        <a:buClr>
          <a:srgbClr val="147C43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jpe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7.png"/><Relationship Id="rId7" Type="http://schemas.microsoft.com/office/2007/relationships/hdphoto" Target="../media/hdphoto4.wdp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hyperlink" Target="http://www.opel.de/" TargetMode="External"/><Relationship Id="rId3" Type="http://schemas.openxmlformats.org/officeDocument/2006/relationships/image" Target="../media/image143.png"/><Relationship Id="rId7" Type="http://schemas.openxmlformats.org/officeDocument/2006/relationships/image" Target="../media/image145.png"/><Relationship Id="rId12" Type="http://schemas.openxmlformats.org/officeDocument/2006/relationships/image" Target="../media/image14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2.wmf"/><Relationship Id="rId11" Type="http://schemas.openxmlformats.org/officeDocument/2006/relationships/hyperlink" Target="http://www.nissan.com.mx/" TargetMode="External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1.jpeg"/><Relationship Id="rId10" Type="http://schemas.openxmlformats.org/officeDocument/2006/relationships/image" Target="../media/image148.png"/><Relationship Id="rId4" Type="http://schemas.openxmlformats.org/officeDocument/2006/relationships/image" Target="../media/image144.png"/><Relationship Id="rId9" Type="http://schemas.openxmlformats.org/officeDocument/2006/relationships/image" Target="../media/image147.jpeg"/><Relationship Id="rId1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wmf"/><Relationship Id="rId18" Type="http://schemas.openxmlformats.org/officeDocument/2006/relationships/image" Target="../media/image165.png"/><Relationship Id="rId26" Type="http://schemas.openxmlformats.org/officeDocument/2006/relationships/oleObject" Target="../embeddings/oleObject6.bin"/><Relationship Id="rId39" Type="http://schemas.openxmlformats.org/officeDocument/2006/relationships/image" Target="../media/image181.wmf"/><Relationship Id="rId3" Type="http://schemas.openxmlformats.org/officeDocument/2006/relationships/image" Target="../media/image158.png"/><Relationship Id="rId21" Type="http://schemas.openxmlformats.org/officeDocument/2006/relationships/image" Target="../media/image168.png"/><Relationship Id="rId34" Type="http://schemas.openxmlformats.org/officeDocument/2006/relationships/image" Target="../media/image176.png"/><Relationship Id="rId42" Type="http://schemas.openxmlformats.org/officeDocument/2006/relationships/image" Target="../media/image157.emf"/><Relationship Id="rId47" Type="http://schemas.openxmlformats.org/officeDocument/2006/relationships/image" Target="../media/image149.png"/><Relationship Id="rId50" Type="http://schemas.openxmlformats.org/officeDocument/2006/relationships/image" Target="../media/image187.jpeg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33" Type="http://schemas.openxmlformats.org/officeDocument/2006/relationships/image" Target="../media/image175.png"/><Relationship Id="rId38" Type="http://schemas.openxmlformats.org/officeDocument/2006/relationships/image" Target="../media/image180.jpeg"/><Relationship Id="rId46" Type="http://schemas.openxmlformats.org/officeDocument/2006/relationships/hyperlink" Target="http://www.nissan.com.mx/" TargetMode="Externa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29" Type="http://schemas.openxmlformats.org/officeDocument/2006/relationships/oleObject" Target="../embeddings/oleObject7.bin"/><Relationship Id="rId41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1.png"/><Relationship Id="rId11" Type="http://schemas.openxmlformats.org/officeDocument/2006/relationships/image" Target="../media/image153.wmf"/><Relationship Id="rId24" Type="http://schemas.openxmlformats.org/officeDocument/2006/relationships/image" Target="../media/image171.png"/><Relationship Id="rId32" Type="http://schemas.openxmlformats.org/officeDocument/2006/relationships/image" Target="../media/image174.jpeg"/><Relationship Id="rId37" Type="http://schemas.openxmlformats.org/officeDocument/2006/relationships/image" Target="../media/image179.png"/><Relationship Id="rId40" Type="http://schemas.openxmlformats.org/officeDocument/2006/relationships/image" Target="../media/image182.png"/><Relationship Id="rId45" Type="http://schemas.openxmlformats.org/officeDocument/2006/relationships/image" Target="../media/image185.png"/><Relationship Id="rId5" Type="http://schemas.openxmlformats.org/officeDocument/2006/relationships/image" Target="../media/image160.png"/><Relationship Id="rId15" Type="http://schemas.openxmlformats.org/officeDocument/2006/relationships/image" Target="../media/image142.wmf"/><Relationship Id="rId23" Type="http://schemas.openxmlformats.org/officeDocument/2006/relationships/image" Target="../media/image170.png"/><Relationship Id="rId28" Type="http://schemas.openxmlformats.org/officeDocument/2006/relationships/image" Target="../media/image155.wmf"/><Relationship Id="rId36" Type="http://schemas.openxmlformats.org/officeDocument/2006/relationships/image" Target="../media/image178.png"/><Relationship Id="rId49" Type="http://schemas.openxmlformats.org/officeDocument/2006/relationships/image" Target="../media/image186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66.png"/><Relationship Id="rId31" Type="http://schemas.openxmlformats.org/officeDocument/2006/relationships/image" Target="../media/image173.png"/><Relationship Id="rId44" Type="http://schemas.openxmlformats.org/officeDocument/2006/relationships/image" Target="../media/image184.jpeg"/><Relationship Id="rId4" Type="http://schemas.openxmlformats.org/officeDocument/2006/relationships/image" Target="../media/image159.wmf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169.png"/><Relationship Id="rId27" Type="http://schemas.openxmlformats.org/officeDocument/2006/relationships/oleObject" Target="../embeddings/Microsoft_Word_97_-_2003_Document1.doc"/><Relationship Id="rId30" Type="http://schemas.openxmlformats.org/officeDocument/2006/relationships/image" Target="../media/image156.wmf"/><Relationship Id="rId35" Type="http://schemas.openxmlformats.org/officeDocument/2006/relationships/image" Target="../media/image177.jpeg"/><Relationship Id="rId43" Type="http://schemas.openxmlformats.org/officeDocument/2006/relationships/image" Target="../media/image183.jpeg"/><Relationship Id="rId48" Type="http://schemas.openxmlformats.org/officeDocument/2006/relationships/hyperlink" Target="http://www.opel.de/" TargetMode="External"/><Relationship Id="rId8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7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4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png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Grupo</a:t>
            </a:r>
            <a:r>
              <a:rPr lang="de-DE" dirty="0" smtClean="0"/>
              <a:t> MANN+HUMMEL</a:t>
            </a:r>
          </a:p>
        </p:txBody>
      </p:sp>
      <p:pic>
        <p:nvPicPr>
          <p:cNvPr id="11267" name="Picture 19" descr="http://intranet.corp.mann-hummel.com/_imgpool/image_database/q3_rgb_37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89662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Llenos</a:t>
            </a:r>
            <a:r>
              <a:rPr lang="de-DE" dirty="0" smtClean="0"/>
              <a:t> de </a:t>
            </a:r>
            <a:r>
              <a:rPr lang="de-DE" dirty="0" err="1" smtClean="0"/>
              <a:t>ideas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marca</a:t>
            </a:r>
            <a:r>
              <a:rPr lang="de-DE" dirty="0" smtClean="0"/>
              <a:t> </a:t>
            </a:r>
            <a:r>
              <a:rPr lang="de-DE" dirty="0" err="1" smtClean="0"/>
              <a:t>poderosa</a:t>
            </a:r>
            <a:r>
              <a:rPr lang="de-DE" dirty="0" smtClean="0"/>
              <a:t>: MANN-FILTER</a:t>
            </a:r>
          </a:p>
        </p:txBody>
      </p:sp>
      <p:pic>
        <p:nvPicPr>
          <p:cNvPr id="20483" name="Picture 14" descr="hintergrundflaech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686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6" descr="doppelpfei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5"/>
          <p:cNvSpPr>
            <a:spLocks noChangeArrowheads="1"/>
          </p:cNvSpPr>
          <p:nvPr/>
        </p:nvSpPr>
        <p:spPr bwMode="auto">
          <a:xfrm>
            <a:off x="949325" y="1557338"/>
            <a:ext cx="7270750" cy="60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Alta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cobertura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en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el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mercado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para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aplicaciones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en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el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sector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automoción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.</a:t>
            </a:r>
            <a:r>
              <a:rPr lang="de-DE" sz="1600" dirty="0">
                <a:solidFill>
                  <a:srgbClr val="636363"/>
                </a:solidFill>
                <a:latin typeface="Arial" charset="0"/>
              </a:rPr>
              <a:t/>
            </a:r>
            <a:br>
              <a:rPr lang="de-DE" sz="1600" dirty="0">
                <a:solidFill>
                  <a:srgbClr val="636363"/>
                </a:solidFill>
                <a:latin typeface="Arial" charset="0"/>
              </a:rPr>
            </a:b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Todo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desde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una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única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fuente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.</a:t>
            </a:r>
            <a:endParaRPr lang="de-DE" sz="16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20486" name="Picture 8" descr="http://intranet.corp.mann-hummel.com/_imgpool/image_database/q3_rgb_39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344738"/>
            <a:ext cx="27051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Grafik 8" descr="Logo mit Clai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322888"/>
            <a:ext cx="335915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hintergrundflaech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339975"/>
            <a:ext cx="41544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3648075" y="2248871"/>
            <a:ext cx="4322218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900"/>
              </a:spcAft>
              <a:defRPr/>
            </a:pPr>
            <a:r>
              <a:rPr lang="de-DE" sz="1400" b="1" kern="0" dirty="0" err="1" smtClean="0">
                <a:solidFill>
                  <a:srgbClr val="007D50"/>
                </a:solidFill>
                <a:latin typeface="+mn-lt"/>
              </a:rPr>
              <a:t>Filtros</a:t>
            </a:r>
            <a:r>
              <a:rPr lang="de-DE" sz="1400" b="1" kern="0" dirty="0" smtClean="0">
                <a:solidFill>
                  <a:srgbClr val="007D50"/>
                </a:solidFill>
                <a:latin typeface="+mn-lt"/>
              </a:rPr>
              <a:t> y </a:t>
            </a:r>
            <a:r>
              <a:rPr lang="de-DE" sz="1400" b="1" kern="0" dirty="0" err="1" smtClean="0">
                <a:solidFill>
                  <a:srgbClr val="007D50"/>
                </a:solidFill>
                <a:latin typeface="+mn-lt"/>
              </a:rPr>
              <a:t>elementos</a:t>
            </a:r>
            <a:r>
              <a:rPr lang="de-DE" sz="1400" b="1" kern="0" dirty="0" smtClean="0">
                <a:solidFill>
                  <a:srgbClr val="007D50"/>
                </a:solidFill>
                <a:latin typeface="+mn-lt"/>
              </a:rPr>
              <a:t> </a:t>
            </a:r>
            <a:r>
              <a:rPr lang="de-DE" sz="1400" b="1" kern="0" dirty="0" err="1" smtClean="0">
                <a:solidFill>
                  <a:srgbClr val="007D50"/>
                </a:solidFill>
                <a:latin typeface="+mn-lt"/>
              </a:rPr>
              <a:t>filtrantes</a:t>
            </a:r>
            <a:r>
              <a:rPr lang="de-DE" sz="1400" b="1" kern="0" dirty="0" smtClean="0">
                <a:solidFill>
                  <a:srgbClr val="007D50"/>
                </a:solidFill>
                <a:latin typeface="+mn-lt"/>
              </a:rPr>
              <a:t> de MANN-FILTER</a:t>
            </a:r>
            <a:r>
              <a:rPr lang="de-DE" sz="1400" b="1" kern="0" dirty="0">
                <a:solidFill>
                  <a:srgbClr val="007D50"/>
                </a:solidFill>
                <a:latin typeface="+mn-lt"/>
              </a:rPr>
              <a:t>:</a:t>
            </a:r>
          </a:p>
          <a:p>
            <a:pPr marL="180975" indent="-180975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Filtros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aire</a:t>
            </a:r>
            <a:endParaRPr lang="de-DE" sz="1400" dirty="0">
              <a:solidFill>
                <a:srgbClr val="636363"/>
              </a:solidFill>
              <a:latin typeface="+mn-lt"/>
            </a:endParaRPr>
          </a:p>
          <a:p>
            <a:pPr marL="180975" indent="-180975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Filtros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aceite</a:t>
            </a:r>
            <a:endParaRPr lang="de-DE" sz="1400" dirty="0">
              <a:solidFill>
                <a:srgbClr val="636363"/>
              </a:solidFill>
              <a:latin typeface="+mn-lt"/>
            </a:endParaRPr>
          </a:p>
          <a:p>
            <a:pPr marL="180975" indent="-180975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Filtros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combustible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para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motores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gasolina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y </a:t>
            </a:r>
            <a:r>
              <a:rPr lang="de-DE" sz="1400" dirty="0">
                <a:solidFill>
                  <a:srgbClr val="636363"/>
                </a:solidFill>
                <a:latin typeface="+mn-lt"/>
              </a:rPr>
              <a:t>diesel </a:t>
            </a:r>
          </a:p>
          <a:p>
            <a:pPr marL="180975" indent="-180975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Filtros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habitáculo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(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también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con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carbono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activado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)</a:t>
            </a:r>
            <a:endParaRPr lang="de-DE" sz="1400" dirty="0">
              <a:solidFill>
                <a:srgbClr val="636363"/>
              </a:solidFill>
              <a:latin typeface="+mn-lt"/>
            </a:endParaRPr>
          </a:p>
          <a:p>
            <a:pPr marL="180975" indent="-180975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Filtros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urea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para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sistemas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SCR</a:t>
            </a:r>
          </a:p>
          <a:p>
            <a:pPr marL="180975" indent="-180975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Carter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secado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aire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para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sistemas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aire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comprimido</a:t>
            </a:r>
            <a:endParaRPr lang="de-DE" sz="1400" dirty="0" smtClean="0">
              <a:solidFill>
                <a:srgbClr val="636363"/>
              </a:solidFill>
              <a:latin typeface="+mn-lt"/>
            </a:endParaRPr>
          </a:p>
          <a:p>
            <a:pPr marL="180975" indent="-180975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Filtros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separadores</a:t>
            </a:r>
            <a:r>
              <a:rPr lang="de-DE" sz="1400" dirty="0" smtClean="0">
                <a:solidFill>
                  <a:srgbClr val="636363"/>
                </a:solidFill>
                <a:latin typeface="+mn-lt"/>
              </a:rPr>
              <a:t> de </a:t>
            </a:r>
            <a:r>
              <a:rPr lang="de-DE" sz="1400" dirty="0" err="1" smtClean="0">
                <a:solidFill>
                  <a:srgbClr val="636363"/>
                </a:solidFill>
                <a:latin typeface="+mn-lt"/>
              </a:rPr>
              <a:t>aceite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152" y="2417838"/>
            <a:ext cx="8305798" cy="26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8" descr="hintergrundflaech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9"/>
            <a:ext cx="7419975" cy="2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>
            <a:off x="949325" y="1557338"/>
            <a:ext cx="6648450" cy="3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Soluciones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de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filtración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para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el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equipo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original y la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posventa</a:t>
            </a:r>
            <a:r>
              <a:rPr lang="de-DE" sz="1400" dirty="0" smtClean="0">
                <a:solidFill>
                  <a:srgbClr val="636363"/>
                </a:solidFill>
                <a:latin typeface="Arial" charset="0"/>
              </a:rPr>
              <a:t>.  </a:t>
            </a:r>
            <a:endParaRPr lang="de-DE" sz="14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21509" name="Picture 30" descr="doppelpfei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feld 3"/>
          <p:cNvSpPr txBox="1">
            <a:spLocks noChangeArrowheads="1"/>
          </p:cNvSpPr>
          <p:nvPr/>
        </p:nvSpPr>
        <p:spPr bwMode="auto">
          <a:xfrm>
            <a:off x="2057399" y="4528459"/>
            <a:ext cx="144535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50" b="1" dirty="0" err="1" smtClean="0">
                <a:solidFill>
                  <a:srgbClr val="147C43"/>
                </a:solidFill>
                <a:latin typeface="Arial" charset="0"/>
              </a:rPr>
              <a:t>Productos</a:t>
            </a:r>
            <a:r>
              <a:rPr lang="de-DE" sz="1050" b="1" dirty="0" smtClean="0">
                <a:solidFill>
                  <a:srgbClr val="147C43"/>
                </a:solidFill>
                <a:latin typeface="Arial" charset="0"/>
              </a:rPr>
              <a:t> modulares</a:t>
            </a:r>
            <a:endParaRPr lang="en-US" sz="1050" dirty="0">
              <a:solidFill>
                <a:srgbClr val="147C43"/>
              </a:solidFill>
            </a:endParaRPr>
          </a:p>
        </p:txBody>
      </p:sp>
      <p:pic>
        <p:nvPicPr>
          <p:cNvPr id="28" name="Bild 6" descr="01_Luftfilt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349875"/>
            <a:ext cx="719138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Bild 7" descr="01_Luftfilt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5349875"/>
            <a:ext cx="719137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" name="Bild 8" descr="01_Luftfilt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49875"/>
            <a:ext cx="719138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" name="Bild 9" descr="01_Luftfilt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349875"/>
            <a:ext cx="719137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" name="Bild 10" descr="01_Luftfilte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49875"/>
            <a:ext cx="719138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" name="Bild 11" descr="01_Luftfilte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5349875"/>
            <a:ext cx="719137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" name="Bild 12" descr="01_Luftfilt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349875"/>
            <a:ext cx="719138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" name="Bild 13" descr="01_Luftfilter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349875"/>
            <a:ext cx="719137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" name="Bild 14" descr="01_Luftfilter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6102" y="5349875"/>
            <a:ext cx="718784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" name="Bild 16" descr="01_Luftfilte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5349875"/>
            <a:ext cx="719137" cy="51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431800" y="2362200"/>
            <a:ext cx="8312150" cy="228600"/>
          </a:xfrm>
          <a:prstGeom prst="rect">
            <a:avLst/>
          </a:prstGeom>
          <a:solidFill>
            <a:srgbClr val="147C43"/>
          </a:solidFill>
          <a:ln w="9525">
            <a:noFill/>
            <a:miter lim="800000"/>
            <a:headEnd/>
            <a:tailEnd/>
          </a:ln>
          <a:effectLst/>
        </p:spPr>
        <p:txBody>
          <a:bodyPr lIns="76200" tIns="38100" rIns="76200" bIns="38100" anchor="ctr"/>
          <a:lstStyle/>
          <a:p>
            <a:pPr eaLnBrk="0" hangingPunct="0">
              <a:lnSpc>
                <a:spcPct val="120000"/>
              </a:lnSpc>
            </a:pPr>
            <a:r>
              <a:rPr lang="de-DE" sz="1200" b="1" smtClean="0">
                <a:solidFill>
                  <a:schemeClr val="bg1"/>
                </a:solidFill>
                <a:latin typeface="Arial" charset="0"/>
              </a:rPr>
              <a:t>Aplicaciones</a:t>
            </a:r>
            <a:endParaRPr lang="de-DE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Text Box 107"/>
          <p:cNvSpPr txBox="1">
            <a:spLocks noChangeArrowheads="1"/>
          </p:cNvSpPr>
          <p:nvPr/>
        </p:nvSpPr>
        <p:spPr bwMode="auto">
          <a:xfrm>
            <a:off x="431800" y="5029200"/>
            <a:ext cx="8312150" cy="228600"/>
          </a:xfrm>
          <a:prstGeom prst="rect">
            <a:avLst/>
          </a:prstGeom>
          <a:solidFill>
            <a:srgbClr val="147C43"/>
          </a:solidFill>
          <a:ln w="9525">
            <a:noFill/>
            <a:miter lim="800000"/>
            <a:headEnd/>
            <a:tailEnd/>
          </a:ln>
          <a:effectLst/>
        </p:spPr>
        <p:txBody>
          <a:bodyPr lIns="76200" tIns="38100" rIns="76200" bIns="3810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200" b="1" smtClean="0">
                <a:solidFill>
                  <a:schemeClr val="bg1"/>
                </a:solidFill>
                <a:latin typeface="Arial" charset="0"/>
              </a:rPr>
              <a:t>Productos</a:t>
            </a:r>
            <a:endParaRPr lang="de-DE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45 Pentágono"/>
          <p:cNvSpPr/>
          <p:nvPr/>
        </p:nvSpPr>
        <p:spPr bwMode="auto">
          <a:xfrm>
            <a:off x="2035629" y="4474029"/>
            <a:ext cx="1687276" cy="261255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 Box 107"/>
          <p:cNvSpPr txBox="1">
            <a:spLocks noChangeArrowheads="1"/>
          </p:cNvSpPr>
          <p:nvPr/>
        </p:nvSpPr>
        <p:spPr bwMode="auto">
          <a:xfrm>
            <a:off x="5268686" y="4517571"/>
            <a:ext cx="1352244" cy="19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200" tIns="38100" rIns="76200" bIns="38100" anchor="ctr"/>
          <a:lstStyle/>
          <a:p>
            <a:endParaRPr lang="en-US" sz="1050" dirty="0">
              <a:solidFill>
                <a:srgbClr val="292929"/>
              </a:solidFill>
            </a:endParaRPr>
          </a:p>
        </p:txBody>
      </p:sp>
      <p:sp>
        <p:nvSpPr>
          <p:cNvPr id="49" name="Textfeld 3"/>
          <p:cNvSpPr txBox="1">
            <a:spLocks noChangeArrowheads="1"/>
          </p:cNvSpPr>
          <p:nvPr/>
        </p:nvSpPr>
        <p:spPr bwMode="auto">
          <a:xfrm>
            <a:off x="5018299" y="4539343"/>
            <a:ext cx="1752593" cy="16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050" b="1" smtClean="0">
                <a:solidFill>
                  <a:srgbClr val="147C43"/>
                </a:solidFill>
                <a:latin typeface="Arial" charset="0"/>
              </a:rPr>
              <a:t>Soluciones personalizadas</a:t>
            </a:r>
            <a:endParaRPr lang="en-US" sz="1050" dirty="0">
              <a:solidFill>
                <a:srgbClr val="147C43"/>
              </a:solidFill>
            </a:endParaRPr>
          </a:p>
        </p:txBody>
      </p:sp>
      <p:sp>
        <p:nvSpPr>
          <p:cNvPr id="50" name="49 Pentágono"/>
          <p:cNvSpPr/>
          <p:nvPr/>
        </p:nvSpPr>
        <p:spPr bwMode="auto">
          <a:xfrm>
            <a:off x="5029185" y="4484914"/>
            <a:ext cx="1850563" cy="272809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Titel 4"/>
          <p:cNvSpPr>
            <a:spLocks noGrp="1"/>
          </p:cNvSpPr>
          <p:nvPr>
            <p:ph type="title"/>
          </p:nvPr>
        </p:nvSpPr>
        <p:spPr>
          <a:xfrm>
            <a:off x="533400" y="392113"/>
            <a:ext cx="7083425" cy="828675"/>
          </a:xfrm>
        </p:spPr>
        <p:txBody>
          <a:bodyPr/>
          <a:lstStyle/>
          <a:p>
            <a:r>
              <a:rPr lang="de-DE"/>
              <a:t>MANN+HUMMEL </a:t>
            </a:r>
            <a:r>
              <a:rPr lang="de-DE" smtClean="0"/>
              <a:t>Filtración Industrial 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hintergrundflaech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199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392113"/>
            <a:ext cx="7083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El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agua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es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vida</a:t>
            </a:r>
            <a:r>
              <a:rPr lang="de-DE" b="1" dirty="0">
                <a:solidFill>
                  <a:srgbClr val="4D4D4D"/>
                </a:solidFill>
                <a:latin typeface="Arial" charset="0"/>
              </a:rPr>
              <a:t/>
            </a:r>
            <a:br>
              <a:rPr lang="de-DE" b="1" dirty="0">
                <a:solidFill>
                  <a:srgbClr val="4D4D4D"/>
                </a:solidFill>
                <a:latin typeface="Arial" charset="0"/>
              </a:rPr>
            </a:b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Hacemos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que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el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agua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sea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limpia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y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saludable</a:t>
            </a:r>
            <a:endParaRPr lang="de-DE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49325" y="1557338"/>
            <a:ext cx="7944304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La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filtración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del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agua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es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un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reto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a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nivel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global.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Nuestros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sistemas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tratamientos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agua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purifican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las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aguas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residuales y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procesan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el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agua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una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forma simple y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efectiva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.</a:t>
            </a:r>
            <a:endParaRPr lang="de-DE" sz="16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24581" name="Picture 5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kamp_motiv_110310_r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471287"/>
            <a:ext cx="6606948" cy="40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hintergrundflaech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19975" cy="9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92113"/>
            <a:ext cx="7314063" cy="828675"/>
          </a:xfrm>
        </p:spPr>
        <p:txBody>
          <a:bodyPr/>
          <a:lstStyle/>
          <a:p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r>
              <a:rPr lang="de-DE" dirty="0" smtClean="0"/>
              <a:t> </a:t>
            </a:r>
            <a:r>
              <a:rPr lang="de-DE" dirty="0" err="1" smtClean="0"/>
              <a:t>plantea</a:t>
            </a:r>
            <a:r>
              <a:rPr lang="de-DE" dirty="0" smtClean="0"/>
              <a:t> </a:t>
            </a:r>
            <a:r>
              <a:rPr lang="de-DE" dirty="0" err="1" smtClean="0"/>
              <a:t>muchas</a:t>
            </a:r>
            <a:r>
              <a:rPr lang="de-DE" dirty="0" smtClean="0"/>
              <a:t> </a:t>
            </a:r>
            <a:r>
              <a:rPr lang="de-DE" dirty="0" err="1" smtClean="0"/>
              <a:t>preguntas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Nuestros</a:t>
            </a:r>
            <a:r>
              <a:rPr lang="de-DE" dirty="0" smtClean="0"/>
              <a:t> </a:t>
            </a:r>
            <a:r>
              <a:rPr lang="de-DE" dirty="0" err="1" smtClean="0"/>
              <a:t>especialistas</a:t>
            </a:r>
            <a:r>
              <a:rPr lang="de-DE" dirty="0" smtClean="0"/>
              <a:t> </a:t>
            </a:r>
            <a:r>
              <a:rPr lang="de-DE" dirty="0" err="1" smtClean="0"/>
              <a:t>trabajan</a:t>
            </a:r>
            <a:r>
              <a:rPr lang="de-DE" dirty="0" smtClean="0"/>
              <a:t> en las </a:t>
            </a:r>
            <a:r>
              <a:rPr lang="de-DE" dirty="0" err="1" smtClean="0"/>
              <a:t>respuestas</a:t>
            </a:r>
            <a:endParaRPr lang="de-DE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49325" y="1557338"/>
            <a:ext cx="8042276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Desde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la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idea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al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lanzamiento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del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producto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.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Más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smtClean="0">
                <a:solidFill>
                  <a:srgbClr val="636363"/>
                </a:solidFill>
                <a:latin typeface="Arial" charset="0"/>
              </a:rPr>
              <a:t>de 800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personas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en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Investigación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y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Desarrollo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 MANN+HUMMEL en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todo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el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mundo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están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colaborando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en dar forma al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futuro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.</a:t>
            </a:r>
            <a:endParaRPr lang="de-DE" sz="16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25605" name="Picture 5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Forschu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"/>
          <a:stretch>
            <a:fillRect/>
          </a:stretch>
        </p:blipFill>
        <p:spPr bwMode="auto">
          <a:xfrm>
            <a:off x="949324" y="2570621"/>
            <a:ext cx="6533002" cy="40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intergrundflaech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19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Responsabilidad</a:t>
            </a:r>
            <a:r>
              <a:rPr lang="de-DE" dirty="0" smtClean="0"/>
              <a:t> </a:t>
            </a:r>
            <a:r>
              <a:rPr lang="de-DE" dirty="0" err="1" smtClean="0"/>
              <a:t>significa</a:t>
            </a:r>
            <a:r>
              <a:rPr lang="de-DE" dirty="0" smtClean="0"/>
              <a:t> </a:t>
            </a:r>
            <a:r>
              <a:rPr lang="de-DE" dirty="0" err="1" smtClean="0"/>
              <a:t>respeto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Para las </a:t>
            </a:r>
            <a:r>
              <a:rPr lang="de-DE" dirty="0" err="1" smtClean="0"/>
              <a:t>personas</a:t>
            </a:r>
            <a:r>
              <a:rPr lang="de-DE" dirty="0" smtClean="0"/>
              <a:t> y </a:t>
            </a:r>
            <a:r>
              <a:rPr lang="de-DE" dirty="0" err="1" smtClean="0"/>
              <a:t>el</a:t>
            </a:r>
            <a:r>
              <a:rPr lang="de-DE" dirty="0" smtClean="0"/>
              <a:t> medio </a:t>
            </a:r>
            <a:r>
              <a:rPr lang="de-DE" dirty="0" err="1" smtClean="0"/>
              <a:t>ambiente</a:t>
            </a:r>
            <a:endParaRPr lang="de-DE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49325" y="1557338"/>
            <a:ext cx="7715704" cy="3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Nunca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ponemos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en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riesgo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la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seguridad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, la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calidad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smtClean="0">
                <a:solidFill>
                  <a:srgbClr val="147C43"/>
                </a:solidFill>
                <a:latin typeface="Arial" charset="0"/>
              </a:rPr>
              <a:t>y la sostenibilidad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.</a:t>
            </a:r>
            <a:endParaRPr lang="de-DE" sz="1600" b="1" dirty="0">
              <a:solidFill>
                <a:srgbClr val="147C43"/>
              </a:solidFill>
              <a:latin typeface="Arial" charset="0"/>
            </a:endParaRPr>
          </a:p>
        </p:txBody>
      </p:sp>
      <p:pic>
        <p:nvPicPr>
          <p:cNvPr id="26629" name="Picture 5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6" descr="iStock_000007185445Medi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32000"/>
            <a:ext cx="66484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intergrundflaec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686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Eficiencia</a:t>
            </a:r>
            <a:r>
              <a:rPr lang="de-DE" dirty="0" smtClean="0"/>
              <a:t> y </a:t>
            </a:r>
            <a:r>
              <a:rPr lang="de-DE" dirty="0" err="1" smtClean="0"/>
              <a:t>éxito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Responsabilidad</a:t>
            </a:r>
            <a:r>
              <a:rPr lang="de-DE" dirty="0" smtClean="0"/>
              <a:t> e </a:t>
            </a:r>
            <a:r>
              <a:rPr lang="de-DE" dirty="0" err="1" smtClean="0"/>
              <a:t>integridad</a:t>
            </a:r>
            <a:endParaRPr lang="de-DE" dirty="0" smtClean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949324" y="1557338"/>
            <a:ext cx="7857219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Todo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lo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que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decimos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y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hacemos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está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basado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en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el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Código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de MANN+HUMMEL.</a:t>
            </a:r>
            <a:r>
              <a:rPr lang="de-DE" sz="1600">
                <a:solidFill>
                  <a:srgbClr val="636363"/>
                </a:solidFill>
                <a:latin typeface="Arial" charset="0"/>
              </a:rPr>
              <a:t/>
            </a:r>
            <a:br>
              <a:rPr lang="de-DE" sz="1600">
                <a:solidFill>
                  <a:srgbClr val="636363"/>
                </a:solidFill>
                <a:latin typeface="Arial" charset="0"/>
              </a:rPr>
            </a:br>
            <a:r>
              <a:rPr lang="de-DE" sz="1600" smtClean="0">
                <a:solidFill>
                  <a:srgbClr val="636363"/>
                </a:solidFill>
                <a:latin typeface="Arial" charset="0"/>
              </a:rPr>
              <a:t>Generamos confianza y creemos 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en las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personas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con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las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que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636363"/>
                </a:solidFill>
                <a:latin typeface="Arial" charset="0"/>
              </a:rPr>
              <a:t>trabajamos</a:t>
            </a:r>
            <a:r>
              <a:rPr lang="de-DE" sz="1600" dirty="0" smtClean="0">
                <a:solidFill>
                  <a:srgbClr val="636363"/>
                </a:solidFill>
                <a:latin typeface="Arial" charset="0"/>
              </a:rPr>
              <a:t>.</a:t>
            </a:r>
            <a:endParaRPr lang="de-DE" sz="16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27653" name="Picture 6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f1online_4267216_comp_1102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381250"/>
            <a:ext cx="6650038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9750"/>
            <a:ext cx="8153400" cy="603250"/>
          </a:xfrm>
        </p:spPr>
        <p:txBody>
          <a:bodyPr/>
          <a:lstStyle/>
          <a:p>
            <a:r>
              <a:rPr lang="es-ES" smtClean="0"/>
              <a:t>MANN+HUMMEL IBÉRICA, S.A.U.</a:t>
            </a:r>
            <a:endParaRPr lang="de-DE" smtClean="0"/>
          </a:p>
        </p:txBody>
      </p:sp>
      <p:pic>
        <p:nvPicPr>
          <p:cNvPr id="46083" name="Picture 5" descr="PAN347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809750"/>
            <a:ext cx="7731125" cy="4157663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" y="5633585"/>
            <a:ext cx="2071688" cy="1169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ES" sz="1000">
                <a:solidFill>
                  <a:srgbClr val="2B8156"/>
                </a:solidFill>
                <a:latin typeface="Arial" pitchFamily="34" charset="0"/>
                <a:ea typeface="SimSun"/>
              </a:rPr>
              <a:t>MANN+HUMMEL IBERICA, S. A.</a:t>
            </a:r>
          </a:p>
          <a:p>
            <a:pPr eaLnBrk="0" hangingPunct="0">
              <a:defRPr/>
            </a:pPr>
            <a:r>
              <a:rPr lang="es-ES" sz="1000">
                <a:solidFill>
                  <a:srgbClr val="2B8156"/>
                </a:solidFill>
                <a:latin typeface="Arial" pitchFamily="34" charset="0"/>
              </a:rPr>
              <a:t>Pertusa, 8  Pol. PLAZA</a:t>
            </a:r>
            <a:endParaRPr lang="es-ES" sz="1100">
              <a:solidFill>
                <a:srgbClr val="2B8156"/>
              </a:solidFill>
            </a:endParaRPr>
          </a:p>
          <a:p>
            <a:pPr eaLnBrk="0" hangingPunct="0">
              <a:defRPr/>
            </a:pPr>
            <a:r>
              <a:rPr lang="en-US" sz="1000">
                <a:solidFill>
                  <a:srgbClr val="2B8156"/>
                </a:solidFill>
                <a:latin typeface="Arial" pitchFamily="34" charset="0"/>
                <a:ea typeface="SimSun"/>
              </a:rPr>
              <a:t>50197 Zaragoza, Spain </a:t>
            </a:r>
            <a:endParaRPr lang="es-ES" sz="1100">
              <a:solidFill>
                <a:srgbClr val="2B8156"/>
              </a:solidFill>
            </a:endParaRPr>
          </a:p>
          <a:p>
            <a:pPr eaLnBrk="0" hangingPunct="0">
              <a:defRPr/>
            </a:pPr>
            <a:r>
              <a:rPr lang="en-GB" sz="1000">
                <a:solidFill>
                  <a:srgbClr val="2B8156"/>
                </a:solidFill>
                <a:latin typeface="Arial" pitchFamily="34" charset="0"/>
                <a:ea typeface="SimSun"/>
              </a:rPr>
              <a:t>Phone: +34 976 28 7306</a:t>
            </a:r>
            <a:endParaRPr lang="es-ES" sz="1100">
              <a:solidFill>
                <a:srgbClr val="2B8156"/>
              </a:solidFill>
            </a:endParaRPr>
          </a:p>
          <a:p>
            <a:pPr eaLnBrk="0" hangingPunct="0">
              <a:defRPr/>
            </a:pPr>
            <a:r>
              <a:rPr lang="en-GB" sz="1000">
                <a:solidFill>
                  <a:srgbClr val="2B8156"/>
                </a:solidFill>
                <a:latin typeface="Arial" pitchFamily="34" charset="0"/>
                <a:ea typeface="SimSun"/>
              </a:rPr>
              <a:t>Fax: +34 976 28 7408</a:t>
            </a:r>
            <a:endParaRPr lang="es-ES" sz="1100">
              <a:solidFill>
                <a:srgbClr val="2B8156"/>
              </a:solidFill>
            </a:endParaRPr>
          </a:p>
          <a:p>
            <a:pPr eaLnBrk="0" hangingPunct="0">
              <a:defRPr/>
            </a:pPr>
            <a:r>
              <a:rPr lang="en-US" sz="1000">
                <a:solidFill>
                  <a:srgbClr val="2B8156"/>
                </a:solidFill>
                <a:latin typeface="Arial" pitchFamily="34" charset="0"/>
                <a:ea typeface="SimSun"/>
              </a:rPr>
              <a:t>mhes@mann-hummel.com</a:t>
            </a:r>
            <a:endParaRPr lang="es-ES" sz="1100">
              <a:solidFill>
                <a:srgbClr val="2B8156"/>
              </a:solidFill>
            </a:endParaRPr>
          </a:p>
          <a:p>
            <a:pPr eaLnBrk="0" hangingPunct="0">
              <a:defRPr/>
            </a:pPr>
            <a:r>
              <a:rPr lang="es-ES" sz="1000">
                <a:solidFill>
                  <a:srgbClr val="2B8156"/>
                </a:solidFill>
                <a:latin typeface="Arial" pitchFamily="34" charset="0"/>
                <a:ea typeface="SimSun"/>
              </a:rPr>
              <a:t>www.mann-hummel.com/mhes</a:t>
            </a:r>
            <a:endParaRPr lang="es-ES">
              <a:solidFill>
                <a:srgbClr val="2B815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\\fs-es-za-1\datos\INTERCAMBIO_FICHEROS\CarmenN\fotos filtros\Filtro aire nue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3878">
            <a:off x="5989638" y="1149350"/>
            <a:ext cx="1474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MANN+HUMMEL </a:t>
            </a:r>
            <a:r>
              <a:rPr lang="es-ES" smtClean="0"/>
              <a:t>IBÉRICA</a:t>
            </a:r>
            <a:r>
              <a:rPr lang="de-DE" smtClean="0"/>
              <a:t>, S. A. U.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57750" y="2357438"/>
            <a:ext cx="3500438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65163" indent="-665163">
              <a:buFontTx/>
              <a:buAutoNum type="arabicPlain" startAt="2009"/>
              <a:tabLst>
                <a:tab pos="665163" algn="l"/>
              </a:tabLst>
              <a:defRPr/>
            </a:pPr>
            <a:r>
              <a:rPr lang="de-DE" sz="1800"/>
              <a:t>Integration of M+H site</a:t>
            </a:r>
          </a:p>
          <a:p>
            <a:pPr marL="665163" indent="-665163">
              <a:tabLst>
                <a:tab pos="665163" algn="l"/>
              </a:tabLst>
              <a:defRPr/>
            </a:pPr>
            <a:r>
              <a:rPr lang="de-DE" sz="1800"/>
              <a:t>           of Gavá into Zaragoza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44575" y="5857875"/>
            <a:ext cx="5045075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800"/>
              <a:t>1965  	Taca MANN, calle Santa Fé, Zaragoza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78000" y="5213350"/>
            <a:ext cx="39370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800"/>
              <a:t>1973  	Renamed  FILTROS MANN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143250" y="3929063"/>
            <a:ext cx="5214938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65163" indent="-665163">
              <a:tabLst>
                <a:tab pos="665163" algn="l"/>
              </a:tabLst>
              <a:defRPr/>
            </a:pPr>
            <a:r>
              <a:rPr lang="es-ES" sz="1800"/>
              <a:t>2004 	Renamed MANN+HUMMEL IBÉRICA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51088" y="4643438"/>
            <a:ext cx="5133975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800"/>
              <a:t>2002 	Adquisition of Solvay Automotive, Gavá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29063" y="3214688"/>
            <a:ext cx="3883025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65163" indent="-665163">
              <a:tabLst>
                <a:tab pos="665163" algn="l"/>
              </a:tabLst>
              <a:defRPr/>
            </a:pPr>
            <a:r>
              <a:rPr lang="es-ES" sz="1800"/>
              <a:t>2005 	New site in PLAZA, Zaragoza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926256" y="1442294"/>
            <a:ext cx="1158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 dirty="0">
                <a:latin typeface="+mn-lt"/>
                <a:cs typeface="Arial" charset="0"/>
              </a:rPr>
              <a:t>Zaragoza</a:t>
            </a:r>
          </a:p>
        </p:txBody>
      </p:sp>
      <p:pic>
        <p:nvPicPr>
          <p:cNvPr id="10252" name="Picture 14" descr="\\fs-es-za-1\datos\INTERCAMBIO_FICHEROS\CarmenN\fotos filtros\Filtro aire antigu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9" descr="Mapa de Españ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836064"/>
            <a:ext cx="2357437" cy="22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Conector recto de flecha"/>
          <p:cNvCxnSpPr/>
          <p:nvPr/>
        </p:nvCxnSpPr>
        <p:spPr bwMode="auto">
          <a:xfrm flipH="1">
            <a:off x="1746914" y="1774371"/>
            <a:ext cx="1420829" cy="8178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47C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Rectángulo"/>
          <p:cNvSpPr/>
          <p:nvPr/>
        </p:nvSpPr>
        <p:spPr>
          <a:xfrm>
            <a:off x="4857750" y="2357438"/>
            <a:ext cx="4071938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65163" indent="-665163">
              <a:buFontTx/>
              <a:buAutoNum type="arabicPlain" startAt="2009"/>
              <a:tabLst>
                <a:tab pos="665163" algn="l"/>
              </a:tabLst>
              <a:defRPr/>
            </a:pPr>
            <a:r>
              <a:rPr lang="de-DE" sz="1800" dirty="0" err="1"/>
              <a:t>Integración</a:t>
            </a:r>
            <a:r>
              <a:rPr lang="de-DE" sz="1800" dirty="0"/>
              <a:t> de la </a:t>
            </a:r>
            <a:r>
              <a:rPr lang="de-DE" sz="1800" dirty="0" err="1"/>
              <a:t>planta</a:t>
            </a:r>
            <a:r>
              <a:rPr lang="de-DE" sz="1800" dirty="0"/>
              <a:t> de </a:t>
            </a:r>
            <a:r>
              <a:rPr lang="de-DE" sz="1800" dirty="0" err="1"/>
              <a:t>Gavá</a:t>
            </a:r>
            <a:r>
              <a:rPr lang="de-DE" sz="1800" dirty="0"/>
              <a:t> en la de Zaragoza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44575" y="5857875"/>
            <a:ext cx="5045075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800"/>
              <a:t>1965  	Taca MANN, calle Santa Fé, Zaragoza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778000" y="5213350"/>
            <a:ext cx="50927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800"/>
              <a:t>1973  	Cambio de nombre a FILTROS MANN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143250" y="3929063"/>
            <a:ext cx="5857875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65163" indent="-665163">
              <a:tabLst>
                <a:tab pos="665163" algn="l"/>
              </a:tabLst>
              <a:defRPr/>
            </a:pPr>
            <a:r>
              <a:rPr lang="es-ES" sz="1800"/>
              <a:t>2004 	Cambio de nombre a MANN+HUMMEL IBÉRICA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351088" y="4643438"/>
            <a:ext cx="5249862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800" dirty="0"/>
              <a:t>2002 	Adquisición de </a:t>
            </a:r>
            <a:r>
              <a:rPr lang="es-ES" sz="1800" dirty="0" err="1"/>
              <a:t>Solvay</a:t>
            </a:r>
            <a:r>
              <a:rPr lang="es-ES" sz="1800" dirty="0"/>
              <a:t> </a:t>
            </a:r>
            <a:r>
              <a:rPr lang="es-ES" sz="1800" dirty="0" err="1"/>
              <a:t>Automotive</a:t>
            </a:r>
            <a:r>
              <a:rPr lang="es-ES" sz="1800" dirty="0"/>
              <a:t>, </a:t>
            </a:r>
            <a:r>
              <a:rPr lang="es-ES" sz="1800" dirty="0" err="1"/>
              <a:t>Gavá</a:t>
            </a:r>
            <a:endParaRPr lang="es-ES" sz="1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29063" y="3214688"/>
            <a:ext cx="3900487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65163" indent="-665163">
              <a:tabLst>
                <a:tab pos="665163" algn="l"/>
              </a:tabLst>
              <a:defRPr/>
            </a:pPr>
            <a:r>
              <a:rPr lang="es-ES" sz="1800"/>
              <a:t>2005 	Traslado a PLAZA, Zaragoza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68082" y="134982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latin typeface="Arial" pitchFamily="34" charset="0"/>
                <a:cs typeface="Arial" pitchFamily="34" charset="0"/>
              </a:rPr>
              <a:t>Historia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5 Flecha derecha"/>
          <p:cNvSpPr>
            <a:spLocks noChangeArrowheads="1"/>
          </p:cNvSpPr>
          <p:nvPr/>
        </p:nvSpPr>
        <p:spPr bwMode="auto">
          <a:xfrm rot="-2575357">
            <a:off x="-665516" y="3618802"/>
            <a:ext cx="7523013" cy="485163"/>
          </a:xfrm>
          <a:prstGeom prst="rightArrow">
            <a:avLst>
              <a:gd name="adj1" fmla="val 50000"/>
              <a:gd name="adj2" fmla="val 50078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MANN+HUMMEL IBÉRICA, S.A.U.</a:t>
            </a:r>
            <a:endParaRPr lang="de-DE" smtClean="0"/>
          </a:p>
        </p:txBody>
      </p:sp>
      <p:pic>
        <p:nvPicPr>
          <p:cNvPr id="6" name="6 Imagen" descr="foto aerea B-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-10886"/>
            <a:ext cx="89665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897628" y="1843088"/>
            <a:ext cx="4032060" cy="3406061"/>
          </a:xfrm>
          <a:prstGeom prst="rect">
            <a:avLst/>
          </a:prstGeom>
          <a:noFill/>
          <a:ln w="38100" cmpd="dbl">
            <a:solidFill>
              <a:srgbClr val="2E8C5D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tabLst>
                <a:tab pos="2867025" algn="r"/>
              </a:tabLst>
              <a:defRPr/>
            </a:pPr>
            <a:r>
              <a:rPr lang="en-US" altLang="es-ES_tradnl" sz="1800" b="1" dirty="0">
                <a:latin typeface="Arial" pitchFamily="34" charset="0"/>
              </a:rPr>
              <a:t> </a:t>
            </a:r>
          </a:p>
          <a:p>
            <a:pPr marL="342900" indent="-342900">
              <a:tabLst>
                <a:tab pos="2867025" algn="r"/>
              </a:tabLst>
            </a:pPr>
            <a:r>
              <a:rPr lang="en-US" altLang="es-ES_tradnl" sz="1800" b="1" dirty="0">
                <a:latin typeface="Arial" pitchFamily="34" charset="0"/>
              </a:rPr>
              <a:t> </a:t>
            </a:r>
            <a:r>
              <a:rPr lang="en-US" altLang="es-ES_tradnl" sz="2000" b="1" dirty="0" err="1" smtClean="0">
                <a:solidFill>
                  <a:srgbClr val="2E8C5D"/>
                </a:solidFill>
                <a:latin typeface="Arial" pitchFamily="34" charset="0"/>
              </a:rPr>
              <a:t>Información</a:t>
            </a:r>
            <a:r>
              <a:rPr lang="en-US" altLang="es-ES_tradnl" sz="2000" b="1" dirty="0" smtClean="0">
                <a:solidFill>
                  <a:srgbClr val="2E8C5D"/>
                </a:solidFill>
                <a:latin typeface="Arial" pitchFamily="34" charset="0"/>
              </a:rPr>
              <a:t> general de la</a:t>
            </a:r>
          </a:p>
          <a:p>
            <a:pPr marL="342900" indent="-342900">
              <a:tabLst>
                <a:tab pos="2867025" algn="r"/>
              </a:tabLst>
            </a:pPr>
            <a:r>
              <a:rPr lang="en-US" altLang="es-ES_tradnl" sz="2000" b="1" dirty="0" smtClean="0">
                <a:solidFill>
                  <a:srgbClr val="2E8C5D"/>
                </a:solidFill>
                <a:latin typeface="Arial" pitchFamily="34" charset="0"/>
              </a:rPr>
              <a:t> </a:t>
            </a:r>
            <a:r>
              <a:rPr lang="en-US" altLang="es-ES_tradnl" sz="2000" b="1" dirty="0" err="1" smtClean="0">
                <a:solidFill>
                  <a:srgbClr val="2E8C5D"/>
                </a:solidFill>
                <a:latin typeface="Arial" pitchFamily="34" charset="0"/>
              </a:rPr>
              <a:t>planta</a:t>
            </a:r>
            <a:r>
              <a:rPr lang="en-US" altLang="es-ES_tradnl" sz="2000" b="1" dirty="0" smtClean="0">
                <a:solidFill>
                  <a:srgbClr val="2E8C5D"/>
                </a:solidFill>
                <a:latin typeface="Arial" pitchFamily="34" charset="0"/>
              </a:rPr>
              <a:t>:</a:t>
            </a:r>
          </a:p>
          <a:p>
            <a:pPr marL="342900" indent="-342900">
              <a:tabLst>
                <a:tab pos="2867025" algn="r"/>
              </a:tabLst>
            </a:pPr>
            <a:endParaRPr lang="en-US" altLang="es-ES_tradnl" sz="2000" dirty="0" smtClean="0">
              <a:latin typeface="Arial" pitchFamily="34" charset="0"/>
            </a:endParaRPr>
          </a:p>
          <a:p>
            <a:pPr marL="342900" indent="-342900">
              <a:tabLst>
                <a:tab pos="2867025" algn="r"/>
              </a:tabLst>
            </a:pPr>
            <a:r>
              <a:rPr lang="en-US" altLang="es-ES_tradnl" sz="2000" dirty="0" smtClean="0">
                <a:latin typeface="Arial" pitchFamily="34" charset="0"/>
              </a:rPr>
              <a:t> </a:t>
            </a:r>
            <a:r>
              <a:rPr lang="en-US" altLang="es-ES_tradnl" sz="2000" dirty="0" err="1" smtClean="0">
                <a:latin typeface="Arial" pitchFamily="34" charset="0"/>
              </a:rPr>
              <a:t>Superficie</a:t>
            </a:r>
            <a:r>
              <a:rPr lang="en-US" altLang="es-ES_tradnl" sz="2000" dirty="0" smtClean="0">
                <a:latin typeface="Arial" pitchFamily="34" charset="0"/>
              </a:rPr>
              <a:t> del </a:t>
            </a:r>
            <a:r>
              <a:rPr lang="en-US" altLang="es-ES_tradnl" sz="2000" dirty="0" err="1" smtClean="0">
                <a:latin typeface="Arial" pitchFamily="34" charset="0"/>
              </a:rPr>
              <a:t>terreno</a:t>
            </a:r>
            <a:r>
              <a:rPr lang="en-US" altLang="es-ES_tradnl" sz="2000" dirty="0" smtClean="0">
                <a:latin typeface="Arial" pitchFamily="34" charset="0"/>
              </a:rPr>
              <a:t>: </a:t>
            </a:r>
            <a:r>
              <a:rPr lang="es-ES_tradnl" altLang="es-ES_tradnl" sz="2000" dirty="0" smtClean="0">
                <a:latin typeface="Arial" pitchFamily="34" charset="0"/>
              </a:rPr>
              <a:t>80</a:t>
            </a:r>
            <a:r>
              <a:rPr lang="en-US" altLang="es-ES_tradnl" sz="2000" dirty="0" smtClean="0">
                <a:latin typeface="Arial" pitchFamily="34" charset="0"/>
              </a:rPr>
              <a:t>.000 m</a:t>
            </a:r>
            <a:r>
              <a:rPr lang="en-US" altLang="es-ES_tradnl" sz="2000" baseline="30000" dirty="0" smtClean="0">
                <a:latin typeface="Arial" pitchFamily="34" charset="0"/>
              </a:rPr>
              <a:t>2</a:t>
            </a:r>
          </a:p>
          <a:p>
            <a:pPr marL="342900" indent="-342900">
              <a:tabLst>
                <a:tab pos="2867025" algn="r"/>
              </a:tabLst>
            </a:pPr>
            <a:endParaRPr lang="en-US" altLang="es-ES_tradnl" sz="2000" baseline="30000" dirty="0" smtClean="0">
              <a:latin typeface="Arial" pitchFamily="34" charset="0"/>
            </a:endParaRPr>
          </a:p>
          <a:p>
            <a:pPr marL="342900" indent="-342900">
              <a:tabLst>
                <a:tab pos="2867025" algn="r"/>
              </a:tabLst>
            </a:pPr>
            <a:r>
              <a:rPr lang="en-US" altLang="es-ES_tradnl" sz="2000" dirty="0" smtClean="0">
                <a:latin typeface="Arial" pitchFamily="34" charset="0"/>
              </a:rPr>
              <a:t> </a:t>
            </a:r>
            <a:r>
              <a:rPr lang="en-US" altLang="es-ES_tradnl" sz="2000" dirty="0" err="1" smtClean="0">
                <a:latin typeface="Arial" pitchFamily="34" charset="0"/>
              </a:rPr>
              <a:t>Superficie</a:t>
            </a:r>
            <a:r>
              <a:rPr lang="en-US" altLang="es-ES_tradnl" sz="2000" dirty="0" smtClean="0">
                <a:latin typeface="Arial" pitchFamily="34" charset="0"/>
              </a:rPr>
              <a:t> </a:t>
            </a:r>
            <a:r>
              <a:rPr lang="en-US" altLang="es-ES_tradnl" sz="2000" dirty="0" err="1" smtClean="0">
                <a:latin typeface="Arial" pitchFamily="34" charset="0"/>
              </a:rPr>
              <a:t>construída</a:t>
            </a:r>
            <a:r>
              <a:rPr lang="en-US" altLang="es-ES_tradnl" sz="2000" dirty="0" smtClean="0">
                <a:latin typeface="Arial" pitchFamily="34" charset="0"/>
              </a:rPr>
              <a:t>: </a:t>
            </a:r>
            <a:r>
              <a:rPr lang="es-ES_tradnl" altLang="es-ES_tradnl" sz="2000" dirty="0" smtClean="0">
                <a:latin typeface="Arial" pitchFamily="34" charset="0"/>
              </a:rPr>
              <a:t>37</a:t>
            </a:r>
            <a:r>
              <a:rPr lang="en-US" altLang="es-ES_tradnl" sz="2000" dirty="0" smtClean="0">
                <a:latin typeface="Arial" pitchFamily="34" charset="0"/>
              </a:rPr>
              <a:t>.</a:t>
            </a:r>
            <a:r>
              <a:rPr lang="es-ES_tradnl" altLang="es-ES_tradnl" sz="2000" dirty="0" smtClean="0">
                <a:latin typeface="Arial" pitchFamily="34" charset="0"/>
              </a:rPr>
              <a:t>2</a:t>
            </a:r>
            <a:r>
              <a:rPr lang="en-US" altLang="es-ES_tradnl" sz="2000" dirty="0" smtClean="0">
                <a:latin typeface="Arial" pitchFamily="34" charset="0"/>
              </a:rPr>
              <a:t>00 m</a:t>
            </a:r>
            <a:r>
              <a:rPr lang="es-ES_tradnl" altLang="es-ES_tradnl" sz="2000" baseline="30000" dirty="0" smtClean="0">
                <a:latin typeface="Arial" pitchFamily="34" charset="0"/>
              </a:rPr>
              <a:t>2</a:t>
            </a:r>
            <a:endParaRPr lang="en-US" altLang="es-ES_tradnl" sz="2000" dirty="0" smtClean="0">
              <a:latin typeface="Arial" pitchFamily="34" charset="0"/>
            </a:endParaRPr>
          </a:p>
          <a:p>
            <a:pPr marL="342900" indent="-342900">
              <a:tabLst>
                <a:tab pos="2867025" algn="r"/>
              </a:tabLst>
              <a:defRPr/>
            </a:pPr>
            <a:endParaRPr lang="en-US" altLang="es-ES_tradnl" sz="2000" dirty="0">
              <a:latin typeface="Arial" pitchFamily="34" charset="0"/>
            </a:endParaRPr>
          </a:p>
          <a:p>
            <a:pPr marL="342900" indent="-342900">
              <a:tabLst>
                <a:tab pos="2867025" algn="r"/>
              </a:tabLst>
              <a:defRPr/>
            </a:pPr>
            <a:r>
              <a:rPr lang="es-ES_tradnl" altLang="es-ES_tradnl" sz="2000" dirty="0">
                <a:latin typeface="Arial" pitchFamily="34" charset="0"/>
              </a:rPr>
              <a:t> </a:t>
            </a:r>
            <a:r>
              <a:rPr lang="es-ES_tradnl" altLang="es-ES_tradnl" sz="2000" smtClean="0">
                <a:latin typeface="Arial" pitchFamily="34" charset="0"/>
              </a:rPr>
              <a:t>Ventas 2013: 136,8 </a:t>
            </a:r>
            <a:r>
              <a:rPr lang="es-ES_tradnl" altLang="es-ES_tradnl" sz="2000" dirty="0" err="1">
                <a:latin typeface="Arial" pitchFamily="34" charset="0"/>
              </a:rPr>
              <a:t>Mio</a:t>
            </a:r>
            <a:r>
              <a:rPr lang="es-ES_tradnl" altLang="es-ES_tradnl" sz="2000" dirty="0">
                <a:latin typeface="Arial" pitchFamily="34" charset="0"/>
              </a:rPr>
              <a:t>. EUR</a:t>
            </a:r>
          </a:p>
          <a:p>
            <a:pPr marL="342900" indent="-342900">
              <a:tabLst>
                <a:tab pos="2867025" algn="r"/>
              </a:tabLst>
              <a:defRPr/>
            </a:pPr>
            <a:endParaRPr lang="es-ES_tradnl" altLang="es-ES_tradnl" sz="2000" dirty="0">
              <a:latin typeface="Arial" pitchFamily="34" charset="0"/>
            </a:endParaRPr>
          </a:p>
          <a:p>
            <a:pPr marL="342900" indent="-342900">
              <a:tabLst>
                <a:tab pos="2867025" algn="r"/>
              </a:tabLst>
              <a:defRPr/>
            </a:pPr>
            <a:r>
              <a:rPr lang="es-ES_tradnl" altLang="es-ES_tradnl" sz="2000" dirty="0">
                <a:latin typeface="Arial" pitchFamily="34" charset="0"/>
              </a:rPr>
              <a:t> </a:t>
            </a:r>
            <a:r>
              <a:rPr lang="es-ES_tradnl" altLang="es-ES_tradnl" sz="2000" smtClean="0">
                <a:latin typeface="Arial" pitchFamily="34" charset="0"/>
              </a:rPr>
              <a:t>Plantilla  2013:  695</a:t>
            </a:r>
            <a:endParaRPr lang="es-ES_tradnl" altLang="es-ES_tradnl" sz="2000" dirty="0">
              <a:latin typeface="Arial" pitchFamily="34" charset="0"/>
            </a:endParaRPr>
          </a:p>
          <a:p>
            <a:pPr marL="1314450" lvl="3" indent="-304800">
              <a:buFont typeface="Wingdings" pitchFamily="2" charset="2"/>
              <a:buChar char="n"/>
              <a:tabLst>
                <a:tab pos="2867025" algn="r"/>
              </a:tabLst>
              <a:defRPr/>
            </a:pPr>
            <a:endParaRPr lang="en-US" altLang="es-ES_tradnl" sz="1000" dirty="0"/>
          </a:p>
        </p:txBody>
      </p:sp>
      <p:pic>
        <p:nvPicPr>
          <p:cNvPr id="10" name="Picture 37" descr="m+h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09600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61975" y="898080"/>
            <a:ext cx="8153400" cy="4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s-ES" b="1" kern="0" dirty="0">
                <a:solidFill>
                  <a:srgbClr val="4D4D4D"/>
                </a:solidFill>
                <a:latin typeface="+mj-lt"/>
                <a:ea typeface="+mj-ea"/>
                <a:cs typeface="+mj-cs"/>
              </a:rPr>
              <a:t>MANN+HUMMEL IBÉRICA, S.A.U.</a:t>
            </a:r>
            <a:endParaRPr lang="de-DE" b="1" kern="0" dirty="0">
              <a:solidFill>
                <a:srgbClr val="4D4D4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306648" y="1313170"/>
            <a:ext cx="4572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r>
              <a:rPr lang="en-US" altLang="es-ES_tradnl" sz="1800" kern="0" dirty="0">
                <a:latin typeface="+mn-lt"/>
                <a:cs typeface="Arial" charset="0"/>
              </a:rPr>
              <a:t> </a:t>
            </a: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r>
              <a:rPr lang="en-US" altLang="es-ES_tradnl" sz="1800" b="1" kern="0" dirty="0">
                <a:solidFill>
                  <a:srgbClr val="2E8C5D"/>
                </a:solidFill>
                <a:latin typeface="+mn-lt"/>
              </a:rPr>
              <a:t>  </a:t>
            </a:r>
            <a:r>
              <a:rPr lang="en-US" altLang="es-ES_tradnl" b="1" kern="0" dirty="0" smtClean="0">
                <a:solidFill>
                  <a:srgbClr val="2E8C5D"/>
                </a:solidFill>
                <a:latin typeface="+mn-lt"/>
              </a:rPr>
              <a:t>Local</a:t>
            </a:r>
            <a:r>
              <a:rPr lang="es-ES_tradnl" altLang="es-ES_tradnl" b="1" kern="0" dirty="0" err="1">
                <a:solidFill>
                  <a:srgbClr val="2E8C5D"/>
                </a:solidFill>
                <a:latin typeface="+mn-lt"/>
              </a:rPr>
              <a:t>ización</a:t>
            </a:r>
            <a:r>
              <a:rPr lang="es-ES_tradnl" altLang="es-ES_tradnl" b="1" kern="0" dirty="0">
                <a:solidFill>
                  <a:srgbClr val="2E8C5D"/>
                </a:solidFill>
                <a:latin typeface="+mn-lt"/>
              </a:rPr>
              <a:t>:</a:t>
            </a: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endParaRPr lang="en-US" altLang="es-ES_tradnl" sz="1800" b="1" kern="0" dirty="0">
              <a:solidFill>
                <a:srgbClr val="2E8C5D"/>
              </a:solidFill>
              <a:latin typeface="+mn-lt"/>
            </a:endParaRP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defRPr/>
            </a:pPr>
            <a:r>
              <a:rPr lang="es-ES_tradnl" altLang="es-ES_tradnl" sz="1800" kern="0" dirty="0">
                <a:latin typeface="+mn-lt"/>
              </a:rPr>
              <a:t>  </a:t>
            </a:r>
            <a:r>
              <a:rPr lang="es-ES_tradnl" altLang="es-ES_tradnl" sz="1800" kern="0" dirty="0" smtClean="0">
                <a:latin typeface="+mn-lt"/>
              </a:rPr>
              <a:t>Polígono </a:t>
            </a:r>
            <a:r>
              <a:rPr lang="es-ES_tradnl" altLang="es-ES_tradnl" sz="1800" kern="0" dirty="0">
                <a:latin typeface="+mn-lt"/>
              </a:rPr>
              <a:t>Industrial Plaza,  </a:t>
            </a:r>
            <a:r>
              <a:rPr lang="en-US" altLang="es-ES_tradnl" sz="1800" kern="0" dirty="0">
                <a:latin typeface="+mn-lt"/>
              </a:rPr>
              <a:t>Zaragoza  </a:t>
            </a: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defRPr/>
            </a:pPr>
            <a:r>
              <a:rPr lang="en-US" altLang="es-ES_tradnl" sz="1800" kern="0" dirty="0">
                <a:latin typeface="+mn-lt"/>
              </a:rPr>
              <a:t>  </a:t>
            </a:r>
            <a:r>
              <a:rPr lang="en-US" altLang="es-ES_tradnl" sz="1800" kern="0" dirty="0" smtClean="0">
                <a:latin typeface="+mn-lt"/>
              </a:rPr>
              <a:t>(</a:t>
            </a:r>
            <a:r>
              <a:rPr lang="es-ES_tradnl" altLang="es-ES_tradnl" sz="1800" kern="0" dirty="0" err="1">
                <a:latin typeface="+mn-lt"/>
              </a:rPr>
              <a:t>Spain</a:t>
            </a:r>
            <a:r>
              <a:rPr lang="en-US" altLang="es-ES_tradnl" sz="1800" kern="0" dirty="0">
                <a:latin typeface="+mn-lt"/>
              </a:rPr>
              <a:t>)</a:t>
            </a: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defRPr/>
            </a:pPr>
            <a:endParaRPr lang="en-US" altLang="es-ES_tradnl" sz="1800" kern="0" dirty="0">
              <a:solidFill>
                <a:srgbClr val="2E8C5D"/>
              </a:solidFill>
              <a:latin typeface="+mn-lt"/>
            </a:endParaRP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r>
              <a:rPr lang="en-US" altLang="es-ES_tradnl" sz="1800" b="1" kern="0" dirty="0">
                <a:solidFill>
                  <a:srgbClr val="2E8C5D"/>
                </a:solidFill>
                <a:latin typeface="+mn-lt"/>
              </a:rPr>
              <a:t>  </a:t>
            </a:r>
            <a:r>
              <a:rPr lang="en-US" altLang="es-ES_tradnl" b="1" kern="0" dirty="0" err="1" smtClean="0">
                <a:solidFill>
                  <a:srgbClr val="2E8C5D"/>
                </a:solidFill>
                <a:latin typeface="+mn-lt"/>
              </a:rPr>
              <a:t>Descripción</a:t>
            </a:r>
            <a:r>
              <a:rPr lang="es-ES_tradnl" altLang="es-ES_tradnl" b="1" kern="0" dirty="0">
                <a:solidFill>
                  <a:srgbClr val="2E8C5D"/>
                </a:solidFill>
                <a:latin typeface="+mn-lt"/>
              </a:rPr>
              <a:t>:</a:t>
            </a: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endParaRPr lang="es-ES_tradnl" altLang="es-ES_tradnl" b="1" kern="0" dirty="0">
              <a:solidFill>
                <a:srgbClr val="2E8C5D"/>
              </a:solidFill>
              <a:latin typeface="+mn-lt"/>
            </a:endParaRPr>
          </a:p>
          <a:p>
            <a:pPr marL="274638" lvl="1" indent="-95250">
              <a:lnSpc>
                <a:spcPct val="15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r>
              <a:rPr lang="es-ES_tradnl" altLang="es-ES_tradnl" sz="1800" b="1" kern="0" dirty="0">
                <a:solidFill>
                  <a:srgbClr val="2E8C5D"/>
                </a:solidFill>
                <a:latin typeface="+mn-lt"/>
              </a:rPr>
              <a:t>  </a:t>
            </a:r>
            <a:r>
              <a:rPr lang="es-ES_tradnl" altLang="es-ES_tradnl" sz="1800" kern="0" dirty="0">
                <a:latin typeface="+mn-lt"/>
              </a:rPr>
              <a:t>La gama de productos incluye filtros de aire, colectores de admisión, depósitos para líquidos, conductos de aire, filtros industriales, así como elementos filtrantes para el servicio posventa del vehículo y la reparación. </a:t>
            </a:r>
            <a:endParaRPr lang="es-ES_tradnl" altLang="es-ES_tradnl" sz="1800" kern="0" dirty="0">
              <a:solidFill>
                <a:srgbClr val="2E8C5D"/>
              </a:solidFill>
              <a:latin typeface="+mn-lt"/>
            </a:endParaRP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endParaRPr lang="es-ES_tradnl" altLang="es-ES_tradnl" sz="1800" b="1" kern="0" dirty="0">
              <a:solidFill>
                <a:srgbClr val="2E8C5D"/>
              </a:solidFill>
              <a:latin typeface="+mn-lt"/>
            </a:endParaRPr>
          </a:p>
          <a:p>
            <a:pPr marL="360363" lvl="1" indent="-1809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defRPr/>
            </a:pPr>
            <a:r>
              <a:rPr lang="en-US" altLang="es-ES_tradnl" sz="1400" kern="0" dirty="0">
                <a:latin typeface="Arial" pitchFamily="34" charset="0"/>
              </a:rPr>
              <a:t/>
            </a:r>
            <a:br>
              <a:rPr lang="en-US" altLang="es-ES_tradnl" sz="1400" kern="0" dirty="0">
                <a:latin typeface="Arial" pitchFamily="34" charset="0"/>
              </a:rPr>
            </a:br>
            <a:endParaRPr lang="en-US" altLang="es-ES_tradnl" sz="1400" kern="0" dirty="0">
              <a:latin typeface="Arial" pitchFamily="34" charset="0"/>
            </a:endParaRPr>
          </a:p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defRPr/>
            </a:pPr>
            <a:endParaRPr lang="en-US" altLang="es-ES_tradnl" sz="14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endParaRPr lang="en-US" altLang="es-ES_tradnl" sz="1200" kern="0" dirty="0">
              <a:latin typeface="+mn-lt"/>
              <a:cs typeface="Arial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endParaRPr lang="en-US" altLang="es-ES_tradnl" sz="12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92457" y="722687"/>
            <a:ext cx="7083425" cy="483809"/>
          </a:xfrm>
        </p:spPr>
        <p:txBody>
          <a:bodyPr/>
          <a:lstStyle/>
          <a:p>
            <a:r>
              <a:rPr lang="es-ES" dirty="0" smtClean="0"/>
              <a:t>MANN+HUMMEL IBÉRICA, S.A.U.</a:t>
            </a:r>
            <a:endParaRPr lang="de-DE" dirty="0" smtClean="0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70443"/>
              </p:ext>
            </p:extLst>
          </p:nvPr>
        </p:nvGraphicFramePr>
        <p:xfrm>
          <a:off x="695325" y="4010025"/>
          <a:ext cx="827722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278203"/>
              </p:ext>
            </p:extLst>
          </p:nvPr>
        </p:nvGraphicFramePr>
        <p:xfrm>
          <a:off x="647699" y="1400175"/>
          <a:ext cx="7953375" cy="256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intergrundflaech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9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Visión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detrás</a:t>
            </a:r>
            <a:r>
              <a:rPr lang="de-DE" dirty="0" smtClean="0"/>
              <a:t> de </a:t>
            </a:r>
            <a:r>
              <a:rPr lang="de-DE" dirty="0" err="1" smtClean="0"/>
              <a:t>cada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endParaRPr lang="de-DE" dirty="0" smtClean="0"/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949325" y="1557338"/>
            <a:ext cx="6648450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Nuestro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objetivo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es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el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liderazgo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en la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filtración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.</a:t>
            </a:r>
            <a:endParaRPr lang="de-DE" sz="1600" b="1" dirty="0">
              <a:solidFill>
                <a:srgbClr val="147C43"/>
              </a:solidFill>
              <a:latin typeface="Arial" charset="0"/>
            </a:endParaRPr>
          </a:p>
        </p:txBody>
      </p:sp>
      <p:pic>
        <p:nvPicPr>
          <p:cNvPr id="12293" name="Picture 12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stratmap_englisch_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057400"/>
            <a:ext cx="6646862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34790"/>
            <a:ext cx="8153400" cy="428625"/>
          </a:xfrm>
        </p:spPr>
        <p:txBody>
          <a:bodyPr/>
          <a:lstStyle/>
          <a:p>
            <a:r>
              <a:rPr lang="es-ES" smtClean="0"/>
              <a:t>MANN+HUMMEL IBÉRICA, S.A.U.</a:t>
            </a:r>
            <a:endParaRPr lang="de-DE" smtClean="0"/>
          </a:p>
        </p:txBody>
      </p:sp>
      <p:pic>
        <p:nvPicPr>
          <p:cNvPr id="13315" name="13 Imagen" descr="c24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19288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P91153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86188"/>
            <a:ext cx="29813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8" descr="P1251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55">
            <a:off x="5068888" y="1466850"/>
            <a:ext cx="3759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http://intranet.corp.mann-hummel.com/_imgpool/image_database/q3_rgb_2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71813"/>
            <a:ext cx="2465388" cy="1643062"/>
          </a:xfrm>
          <a:prstGeom prst="rect">
            <a:avLst/>
          </a:prstGeom>
          <a:noFill/>
          <a:ln w="9525">
            <a:solidFill>
              <a:srgbClr val="194D33"/>
            </a:solidFill>
            <a:miter lim="800000"/>
            <a:headEnd/>
            <a:tailEnd/>
          </a:ln>
        </p:spPr>
      </p:pic>
      <p:pic>
        <p:nvPicPr>
          <p:cNvPr id="13320" name="Picture 4" descr="http://intranet.corp.mann-hummel.com/_imgpool/image_database/q3_rgb_21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619375" cy="1960563"/>
          </a:xfrm>
          <a:prstGeom prst="rect">
            <a:avLst/>
          </a:prstGeom>
          <a:noFill/>
          <a:ln w="9525">
            <a:solidFill>
              <a:srgbClr val="194D33"/>
            </a:solidFill>
            <a:miter lim="800000"/>
            <a:headEnd/>
            <a:tailEnd/>
          </a:ln>
        </p:spPr>
      </p:pic>
      <p:pic>
        <p:nvPicPr>
          <p:cNvPr id="13321" name="Picture 6" descr="http://intranet.corp.mann-hummel.com/_imgpool/image_database/q3_rgb_36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29188"/>
            <a:ext cx="2500313" cy="1666875"/>
          </a:xfrm>
          <a:prstGeom prst="rect">
            <a:avLst/>
          </a:prstGeom>
          <a:noFill/>
          <a:ln w="9525">
            <a:solidFill>
              <a:srgbClr val="194D33"/>
            </a:solidFill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42913" y="1163415"/>
            <a:ext cx="49212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_tradnl" altLang="es-ES_tradnl" dirty="0" smtClean="0">
                <a:latin typeface="+mj-lt"/>
                <a:cs typeface="Arial" charset="0"/>
              </a:rPr>
              <a:t>Nuestros productos principales</a:t>
            </a:r>
            <a:endParaRPr lang="es-ES_tradnl" altLang="es-ES_tradnl" dirty="0">
              <a:latin typeface="+mj-lt"/>
              <a:cs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217761" y="1813233"/>
            <a:ext cx="414337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es-ES_tradnl" altLang="es-ES_tradnl" sz="1600" dirty="0">
                <a:latin typeface="+mn-lt"/>
                <a:cs typeface="Arial" charset="0"/>
              </a:rPr>
              <a:t>Filtros de aire y líquido</a:t>
            </a:r>
          </a:p>
          <a:p>
            <a:pPr marL="284163" indent="-284163">
              <a:lnSpc>
                <a:spcPct val="90000"/>
              </a:lnSpc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en-US" altLang="es-ES_tradnl" sz="1600" dirty="0" err="1">
                <a:latin typeface="+mn-lt"/>
                <a:cs typeface="Arial" charset="0"/>
              </a:rPr>
              <a:t>Depósitos</a:t>
            </a:r>
            <a:r>
              <a:rPr lang="en-US" altLang="es-ES_tradnl" sz="1600" dirty="0">
                <a:latin typeface="+mn-lt"/>
                <a:cs typeface="Arial" charset="0"/>
              </a:rPr>
              <a:t> </a:t>
            </a:r>
            <a:r>
              <a:rPr lang="en-US" altLang="es-ES_tradnl" sz="1600" dirty="0" err="1">
                <a:latin typeface="+mn-lt"/>
                <a:cs typeface="Arial" charset="0"/>
              </a:rPr>
              <a:t>para</a:t>
            </a:r>
            <a:r>
              <a:rPr lang="en-US" altLang="es-ES_tradnl" sz="1600" dirty="0">
                <a:latin typeface="+mn-lt"/>
                <a:cs typeface="Arial" charset="0"/>
              </a:rPr>
              <a:t> </a:t>
            </a:r>
            <a:r>
              <a:rPr lang="en-US" altLang="es-ES_tradnl" sz="1600" dirty="0" err="1">
                <a:latin typeface="+mn-lt"/>
                <a:cs typeface="Arial" charset="0"/>
              </a:rPr>
              <a:t>líquidos</a:t>
            </a:r>
            <a:r>
              <a:rPr lang="en-US" altLang="es-ES_tradnl" sz="1600" dirty="0">
                <a:latin typeface="+mn-lt"/>
                <a:cs typeface="Arial" charset="0"/>
              </a:rPr>
              <a:t>, </a:t>
            </a:r>
            <a:r>
              <a:rPr lang="en-US" altLang="es-ES_tradnl" sz="1600" dirty="0" err="1">
                <a:latin typeface="+mn-lt"/>
                <a:cs typeface="Arial" charset="0"/>
              </a:rPr>
              <a:t>conductos</a:t>
            </a:r>
            <a:r>
              <a:rPr lang="en-US" altLang="es-ES_tradnl" sz="1600" dirty="0">
                <a:latin typeface="+mn-lt"/>
                <a:cs typeface="Arial" charset="0"/>
              </a:rPr>
              <a:t> de </a:t>
            </a:r>
            <a:r>
              <a:rPr lang="en-US" altLang="es-ES_tradnl" sz="1600" dirty="0" err="1">
                <a:latin typeface="+mn-lt"/>
                <a:cs typeface="Arial" charset="0"/>
              </a:rPr>
              <a:t>aire</a:t>
            </a:r>
            <a:r>
              <a:rPr lang="en-US" altLang="es-ES_tradnl" sz="1600" dirty="0">
                <a:latin typeface="+mn-lt"/>
                <a:cs typeface="Arial" charset="0"/>
              </a:rPr>
              <a:t>, </a:t>
            </a:r>
            <a:r>
              <a:rPr lang="en-US" altLang="es-ES_tradnl" sz="1600" dirty="0" err="1">
                <a:latin typeface="+mn-lt"/>
                <a:cs typeface="Arial" charset="0"/>
              </a:rPr>
              <a:t>colectores</a:t>
            </a:r>
            <a:r>
              <a:rPr lang="en-US" altLang="es-ES_tradnl" sz="1600" dirty="0">
                <a:latin typeface="+mn-lt"/>
                <a:cs typeface="Arial" charset="0"/>
              </a:rPr>
              <a:t> de </a:t>
            </a:r>
            <a:r>
              <a:rPr lang="en-US" altLang="es-ES_tradnl" sz="1600" dirty="0" err="1">
                <a:latin typeface="+mn-lt"/>
                <a:cs typeface="Arial" charset="0"/>
              </a:rPr>
              <a:t>admisión</a:t>
            </a:r>
            <a:r>
              <a:rPr lang="en-US" altLang="es-ES_tradnl" sz="1600" dirty="0">
                <a:latin typeface="+mn-lt"/>
                <a:cs typeface="Arial" charset="0"/>
              </a:rPr>
              <a:t>,  </a:t>
            </a:r>
            <a:r>
              <a:rPr lang="en-US" altLang="es-ES_tradnl" sz="1600" dirty="0" err="1">
                <a:latin typeface="+mn-lt"/>
                <a:cs typeface="Arial" charset="0"/>
              </a:rPr>
              <a:t>válvulas</a:t>
            </a:r>
            <a:r>
              <a:rPr lang="en-US" altLang="es-ES_tradnl" sz="1600" dirty="0">
                <a:latin typeface="+mn-lt"/>
                <a:cs typeface="Arial" charset="0"/>
              </a:rPr>
              <a:t> de </a:t>
            </a:r>
            <a:r>
              <a:rPr lang="en-US" altLang="es-ES_tradnl" sz="1600" dirty="0" err="1">
                <a:latin typeface="+mn-lt"/>
                <a:cs typeface="Arial" charset="0"/>
              </a:rPr>
              <a:t>regulación</a:t>
            </a:r>
            <a:r>
              <a:rPr lang="en-US" altLang="es-ES_tradnl" sz="1600" dirty="0">
                <a:latin typeface="+mn-lt"/>
                <a:cs typeface="Arial" charset="0"/>
              </a:rPr>
              <a:t>, </a:t>
            </a:r>
            <a:r>
              <a:rPr lang="en-US" altLang="es-ES_tradnl" sz="1600" dirty="0" err="1">
                <a:latin typeface="+mn-lt"/>
                <a:cs typeface="Arial" charset="0"/>
              </a:rPr>
              <a:t>resonadores</a:t>
            </a:r>
            <a:endParaRPr lang="es-ES_tradnl" altLang="es-ES_tradnl" sz="16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34790"/>
            <a:ext cx="8153400" cy="428625"/>
          </a:xfrm>
        </p:spPr>
        <p:txBody>
          <a:bodyPr/>
          <a:lstStyle/>
          <a:p>
            <a:r>
              <a:rPr lang="es-ES" dirty="0" smtClean="0"/>
              <a:t>MANN+HUMMEL IBÉRICA, S.A.U.</a:t>
            </a:r>
            <a:endParaRPr lang="de-DE" dirty="0" smtClean="0"/>
          </a:p>
        </p:txBody>
      </p:sp>
      <p:pic>
        <p:nvPicPr>
          <p:cNvPr id="14339" name="Picture 12" descr="FILTRO DE ACEITE Y CARTUCHO HU 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00625"/>
            <a:ext cx="25130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2063" y="2857500"/>
            <a:ext cx="2357437" cy="2143125"/>
            <a:chOff x="406" y="3721"/>
            <a:chExt cx="438" cy="323"/>
          </a:xfrm>
        </p:grpSpPr>
        <p:pic>
          <p:nvPicPr>
            <p:cNvPr id="1435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3721"/>
              <a:ext cx="1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3884"/>
              <a:ext cx="28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69" y="1436177"/>
            <a:ext cx="1805225" cy="14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p y h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643438"/>
            <a:ext cx="3000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42913" y="1163415"/>
            <a:ext cx="45608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_tradnl" altLang="es-ES_tradnl" dirty="0" smtClean="0">
                <a:latin typeface="+mj-lt"/>
                <a:cs typeface="Arial" charset="0"/>
              </a:rPr>
              <a:t>Nuestros productos principales</a:t>
            </a:r>
            <a:endParaRPr lang="es-ES_tradnl" altLang="es-ES_tradnl" dirty="0">
              <a:latin typeface="+mj-lt"/>
              <a:cs typeface="Arial" charset="0"/>
            </a:endParaRPr>
          </a:p>
        </p:txBody>
      </p:sp>
      <p:pic>
        <p:nvPicPr>
          <p:cNvPr id="14345" name="Picture 11" descr="s:\Mis imágenes\mareti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13" y="1374159"/>
            <a:ext cx="193516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348" name="Picture 16" descr="s:\Mis imágenes\ps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571750"/>
            <a:ext cx="14843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7" descr="s:\Mis imágenes\Trapez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29188"/>
            <a:ext cx="19288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07727" y="1459244"/>
            <a:ext cx="4000500" cy="332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4163" indent="-284163">
              <a:lnSpc>
                <a:spcPct val="90000"/>
              </a:lnSpc>
              <a:buClr>
                <a:srgbClr val="194D33"/>
              </a:buClr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es-ES_tradnl" altLang="es-ES_tradnl" sz="1600" dirty="0">
                <a:latin typeface="+mn-lt"/>
                <a:cs typeface="Arial" charset="0"/>
              </a:rPr>
              <a:t>Elementos filtrantes de aire</a:t>
            </a: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de-DE" altLang="es-ES_tradnl" sz="1600" dirty="0" err="1">
                <a:latin typeface="+mn-lt"/>
                <a:cs typeface="Arial" charset="0"/>
              </a:rPr>
              <a:t>Elementos</a:t>
            </a:r>
            <a:r>
              <a:rPr lang="de-DE" altLang="es-ES_tradnl" sz="1600" dirty="0">
                <a:latin typeface="+mn-lt"/>
                <a:cs typeface="Arial" charset="0"/>
              </a:rPr>
              <a:t> </a:t>
            </a:r>
            <a:r>
              <a:rPr lang="de-DE" altLang="es-ES_tradnl" sz="1600" dirty="0" err="1">
                <a:latin typeface="+mn-lt"/>
                <a:cs typeface="Arial" charset="0"/>
              </a:rPr>
              <a:t>filtrantes</a:t>
            </a:r>
            <a:r>
              <a:rPr lang="de-DE" altLang="es-ES_tradnl" sz="1600" dirty="0">
                <a:latin typeface="+mn-lt"/>
                <a:cs typeface="Arial" charset="0"/>
              </a:rPr>
              <a:t> de </a:t>
            </a:r>
            <a:r>
              <a:rPr lang="de-DE" altLang="es-ES_tradnl" sz="1600" dirty="0" err="1">
                <a:latin typeface="+mn-lt"/>
                <a:cs typeface="Arial" charset="0"/>
              </a:rPr>
              <a:t>aceite</a:t>
            </a:r>
            <a:r>
              <a:rPr lang="de-DE" altLang="es-ES_tradnl" sz="1600" dirty="0">
                <a:latin typeface="+mn-lt"/>
                <a:cs typeface="Arial" charset="0"/>
              </a:rPr>
              <a:t> sin </a:t>
            </a:r>
            <a:r>
              <a:rPr lang="de-DE" altLang="es-ES_tradnl" sz="1600" dirty="0" err="1">
                <a:latin typeface="+mn-lt"/>
                <a:cs typeface="Arial" charset="0"/>
              </a:rPr>
              <a:t>metal</a:t>
            </a:r>
            <a:r>
              <a:rPr lang="de-DE" altLang="es-ES_tradnl" sz="1600" dirty="0">
                <a:latin typeface="+mn-lt"/>
                <a:cs typeface="Arial" charset="0"/>
              </a:rPr>
              <a:t> </a:t>
            </a: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defRPr/>
            </a:pPr>
            <a:r>
              <a:rPr lang="de-DE" altLang="es-ES_tradnl" sz="1600" dirty="0">
                <a:latin typeface="+mn-lt"/>
                <a:cs typeface="Arial" charset="0"/>
              </a:rPr>
              <a:t>     (HU)</a:t>
            </a: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de-DE" altLang="es-ES_tradnl" sz="1600" dirty="0" err="1">
                <a:latin typeface="+mn-lt"/>
                <a:cs typeface="Arial" charset="0"/>
              </a:rPr>
              <a:t>Elementos</a:t>
            </a:r>
            <a:r>
              <a:rPr lang="de-DE" altLang="es-ES_tradnl" sz="1600" dirty="0">
                <a:latin typeface="+mn-lt"/>
                <a:cs typeface="Arial" charset="0"/>
              </a:rPr>
              <a:t> </a:t>
            </a:r>
            <a:r>
              <a:rPr lang="de-DE" altLang="es-ES_tradnl" sz="1600" dirty="0" err="1">
                <a:latin typeface="+mn-lt"/>
                <a:cs typeface="Arial" charset="0"/>
              </a:rPr>
              <a:t>filtrantes</a:t>
            </a:r>
            <a:r>
              <a:rPr lang="de-DE" altLang="es-ES_tradnl" sz="1600" dirty="0">
                <a:latin typeface="+mn-lt"/>
                <a:cs typeface="Arial" charset="0"/>
              </a:rPr>
              <a:t> de </a:t>
            </a:r>
            <a:r>
              <a:rPr lang="de-DE" altLang="es-ES_tradnl" sz="1600" dirty="0" err="1">
                <a:latin typeface="+mn-lt"/>
                <a:cs typeface="Arial" charset="0"/>
              </a:rPr>
              <a:t>aceite</a:t>
            </a:r>
            <a:r>
              <a:rPr lang="de-DE" altLang="es-ES_tradnl" sz="1600" dirty="0">
                <a:latin typeface="+mn-lt"/>
                <a:cs typeface="Arial" charset="0"/>
              </a:rPr>
              <a:t> y </a:t>
            </a:r>
            <a:r>
              <a:rPr lang="de-DE" altLang="es-ES_tradnl" sz="1600" dirty="0" err="1">
                <a:latin typeface="+mn-lt"/>
                <a:cs typeface="Arial" charset="0"/>
              </a:rPr>
              <a:t>combustible</a:t>
            </a:r>
            <a:r>
              <a:rPr lang="de-DE" altLang="es-ES_tradnl" sz="1600" dirty="0">
                <a:latin typeface="+mn-lt"/>
                <a:cs typeface="Arial" charset="0"/>
              </a:rPr>
              <a:t> (</a:t>
            </a:r>
            <a:r>
              <a:rPr lang="de-DE" altLang="es-ES_tradnl" sz="1600" dirty="0" err="1">
                <a:latin typeface="+mn-lt"/>
                <a:cs typeface="Arial" charset="0"/>
              </a:rPr>
              <a:t>P’s</a:t>
            </a:r>
            <a:r>
              <a:rPr lang="de-DE" altLang="es-ES_tradnl" sz="1600" dirty="0">
                <a:latin typeface="+mn-lt"/>
                <a:cs typeface="Arial" charset="0"/>
              </a:rPr>
              <a:t>  + </a:t>
            </a:r>
            <a:r>
              <a:rPr lang="de-DE" altLang="es-ES_tradnl" sz="1600" dirty="0" err="1">
                <a:latin typeface="+mn-lt"/>
                <a:cs typeface="Arial" charset="0"/>
              </a:rPr>
              <a:t>H’s</a:t>
            </a:r>
            <a:r>
              <a:rPr lang="de-DE" altLang="es-ES_tradnl" sz="1600" dirty="0">
                <a:latin typeface="+mn-lt"/>
                <a:cs typeface="Arial" charset="0"/>
              </a:rPr>
              <a:t>)</a:t>
            </a: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endParaRPr lang="es-ES_tradnl" altLang="es-ES_tradnl" sz="1600" dirty="0">
              <a:latin typeface="+mn-lt"/>
              <a:cs typeface="Arial" charset="0"/>
            </a:endParaRPr>
          </a:p>
          <a:p>
            <a:pPr marL="284163" indent="-284163">
              <a:lnSpc>
                <a:spcPct val="90000"/>
              </a:lnSpc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de-DE" altLang="es-ES_tradnl" sz="1600" dirty="0" err="1">
                <a:latin typeface="+mn-lt"/>
                <a:cs typeface="Arial" charset="0"/>
              </a:rPr>
              <a:t>Elementos</a:t>
            </a:r>
            <a:r>
              <a:rPr lang="de-DE" altLang="es-ES_tradnl" sz="1600" dirty="0">
                <a:latin typeface="+mn-lt"/>
                <a:cs typeface="Arial" charset="0"/>
              </a:rPr>
              <a:t> </a:t>
            </a:r>
            <a:r>
              <a:rPr lang="de-DE" altLang="es-ES_tradnl" sz="1600" dirty="0" err="1">
                <a:latin typeface="+mn-lt"/>
                <a:cs typeface="Arial" charset="0"/>
              </a:rPr>
              <a:t>filtrantes</a:t>
            </a:r>
            <a:r>
              <a:rPr lang="de-DE" altLang="es-ES_tradnl" sz="1600" dirty="0">
                <a:latin typeface="+mn-lt"/>
                <a:cs typeface="Arial" charset="0"/>
              </a:rPr>
              <a:t> de </a:t>
            </a:r>
            <a:r>
              <a:rPr lang="de-DE" altLang="es-ES_tradnl" sz="1600" dirty="0" err="1">
                <a:latin typeface="+mn-lt"/>
                <a:cs typeface="Arial" charset="0"/>
              </a:rPr>
              <a:t>aire</a:t>
            </a:r>
            <a:r>
              <a:rPr lang="de-DE" altLang="es-ES_tradnl" sz="1600" dirty="0">
                <a:latin typeface="+mn-lt"/>
                <a:cs typeface="Arial" charset="0"/>
              </a:rPr>
              <a:t> </a:t>
            </a:r>
            <a:r>
              <a:rPr lang="de-DE" altLang="es-ES_tradnl" sz="1600" dirty="0" err="1">
                <a:latin typeface="+mn-lt"/>
                <a:cs typeface="Arial" charset="0"/>
              </a:rPr>
              <a:t>redondos</a:t>
            </a:r>
            <a:r>
              <a:rPr lang="de-DE" altLang="es-ES_tradnl" sz="1600" dirty="0">
                <a:latin typeface="+mn-lt"/>
                <a:cs typeface="Arial" charset="0"/>
              </a:rPr>
              <a:t> y </a:t>
            </a:r>
            <a:r>
              <a:rPr lang="de-DE" altLang="es-ES_tradnl" sz="1600" dirty="0" err="1">
                <a:latin typeface="+mn-lt"/>
                <a:cs typeface="Arial" charset="0"/>
              </a:rPr>
              <a:t>ovalados</a:t>
            </a:r>
            <a:endParaRPr lang="es-ES_tradnl" altLang="es-ES_tradnl" sz="16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696" y="667935"/>
            <a:ext cx="7083425" cy="483809"/>
          </a:xfrm>
        </p:spPr>
        <p:txBody>
          <a:bodyPr/>
          <a:lstStyle/>
          <a:p>
            <a:r>
              <a:rPr lang="es-ES" dirty="0" smtClean="0"/>
              <a:t>MANN+HUMMEL IBÉRICA, S.A.U.</a:t>
            </a:r>
            <a:endParaRPr lang="de-D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25188" y="1343951"/>
            <a:ext cx="8229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indent="-95250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None/>
              <a:defRPr/>
            </a:pPr>
            <a:r>
              <a:rPr lang="es-ES_tradnl" altLang="es-ES_tradnl" b="1" kern="0" dirty="0">
                <a:solidFill>
                  <a:srgbClr val="2E8C5D"/>
                </a:solidFill>
                <a:latin typeface="Arial" pitchFamily="34" charset="0"/>
              </a:rPr>
              <a:t> </a:t>
            </a:r>
            <a:r>
              <a:rPr lang="es-ES_tradnl" altLang="es-ES_tradnl" sz="2000" b="1" kern="0" dirty="0">
                <a:solidFill>
                  <a:srgbClr val="2E8C5D"/>
                </a:solidFill>
                <a:latin typeface="Arial" pitchFamily="34" charset="0"/>
              </a:rPr>
              <a:t>Maquinaria principal</a:t>
            </a:r>
            <a:r>
              <a:rPr lang="es-ES_tradnl" altLang="es-ES_tradnl" sz="2000" b="1" kern="0" dirty="0" smtClean="0">
                <a:solidFill>
                  <a:srgbClr val="2E8C5D"/>
                </a:solidFill>
                <a:latin typeface="Arial" pitchFamily="34" charset="0"/>
              </a:rPr>
              <a:t>:</a:t>
            </a:r>
            <a:endParaRPr lang="es-ES_tradnl" altLang="es-ES_tradnl" sz="1800" b="1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Máquinas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inyección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plástico</a:t>
            </a:r>
            <a:r>
              <a:rPr lang="en-US" altLang="es-ES_tradnl" sz="1800" kern="0" dirty="0">
                <a:latin typeface="Arial" pitchFamily="34" charset="0"/>
              </a:rPr>
              <a:t>   </a:t>
            </a: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Máquinas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soplado</a:t>
            </a:r>
            <a:endParaRPr lang="en-US" altLang="es-ES_tradnl" sz="18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Lineas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producción</a:t>
            </a:r>
            <a:r>
              <a:rPr lang="en-US" altLang="es-ES_tradnl" sz="1800" kern="0" dirty="0">
                <a:latin typeface="Arial" pitchFamily="34" charset="0"/>
              </a:rPr>
              <a:t> </a:t>
            </a:r>
            <a:r>
              <a:rPr lang="en-US" altLang="es-ES_tradnl" sz="1800" kern="0" dirty="0" err="1">
                <a:latin typeface="Arial" pitchFamily="34" charset="0"/>
              </a:rPr>
              <a:t>para</a:t>
            </a:r>
            <a:r>
              <a:rPr lang="en-US" altLang="es-ES_tradnl" sz="1800" kern="0" dirty="0">
                <a:latin typeface="Arial" pitchFamily="34" charset="0"/>
              </a:rPr>
              <a:t> el </a:t>
            </a:r>
            <a:r>
              <a:rPr lang="en-US" altLang="es-ES_tradnl" sz="1800" kern="0" dirty="0" err="1">
                <a:latin typeface="Arial" pitchFamily="34" charset="0"/>
              </a:rPr>
              <a:t>montaje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filtros</a:t>
            </a:r>
            <a:endParaRPr lang="en-US" altLang="es-ES_tradnl" sz="18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Lineas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producción</a:t>
            </a:r>
            <a:r>
              <a:rPr lang="en-US" altLang="es-ES_tradnl" sz="1800" kern="0" dirty="0">
                <a:latin typeface="Arial" pitchFamily="34" charset="0"/>
              </a:rPr>
              <a:t> </a:t>
            </a:r>
            <a:r>
              <a:rPr lang="en-US" altLang="es-ES_tradnl" sz="1800" kern="0" dirty="0" err="1">
                <a:latin typeface="Arial" pitchFamily="34" charset="0"/>
              </a:rPr>
              <a:t>para</a:t>
            </a:r>
            <a:r>
              <a:rPr lang="en-US" altLang="es-ES_tradnl" sz="1800" kern="0" dirty="0">
                <a:latin typeface="Arial" pitchFamily="34" charset="0"/>
              </a:rPr>
              <a:t> </a:t>
            </a:r>
            <a:r>
              <a:rPr lang="en-US" altLang="es-ES_tradnl" sz="1800" kern="0" dirty="0" err="1">
                <a:latin typeface="Arial" pitchFamily="34" charset="0"/>
              </a:rPr>
              <a:t>elementos</a:t>
            </a:r>
            <a:r>
              <a:rPr lang="en-US" altLang="es-ES_tradnl" sz="1800" kern="0" dirty="0">
                <a:latin typeface="Arial" pitchFamily="34" charset="0"/>
              </a:rPr>
              <a:t> </a:t>
            </a:r>
            <a:r>
              <a:rPr lang="en-US" altLang="es-ES_tradnl" sz="1800" kern="0" dirty="0" err="1">
                <a:latin typeface="Arial" pitchFamily="34" charset="0"/>
              </a:rPr>
              <a:t>filtrantes</a:t>
            </a:r>
            <a:r>
              <a:rPr lang="en-US" altLang="es-ES_tradnl" sz="1800" kern="0" dirty="0">
                <a:latin typeface="Arial" pitchFamily="34" charset="0"/>
              </a:rPr>
              <a:t>:</a:t>
            </a:r>
          </a:p>
          <a:p>
            <a:pPr>
              <a:defRPr/>
            </a:pPr>
            <a:r>
              <a:rPr lang="de-DE" sz="1800" dirty="0">
                <a:latin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</a:rPr>
              <a:t>	</a:t>
            </a:r>
            <a:r>
              <a:rPr lang="de-DE" sz="1800" dirty="0" err="1" smtClean="0">
                <a:latin typeface="Arial" pitchFamily="34" charset="0"/>
              </a:rPr>
              <a:t>Elementos</a:t>
            </a:r>
            <a:r>
              <a:rPr lang="de-DE" sz="1800" dirty="0" smtClean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filtrantes</a:t>
            </a:r>
            <a:r>
              <a:rPr lang="de-DE" sz="1800" dirty="0">
                <a:latin typeface="Arial" pitchFamily="34" charset="0"/>
              </a:rPr>
              <a:t> de </a:t>
            </a:r>
            <a:r>
              <a:rPr lang="de-DE" sz="1800" dirty="0" err="1">
                <a:latin typeface="Arial" pitchFamily="34" charset="0"/>
              </a:rPr>
              <a:t>aire</a:t>
            </a:r>
            <a:r>
              <a:rPr lang="de-DE" sz="1800" dirty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rectangulares</a:t>
            </a:r>
            <a:r>
              <a:rPr lang="de-DE" sz="1800" dirty="0">
                <a:latin typeface="Arial" pitchFamily="34" charset="0"/>
              </a:rPr>
              <a:t> y </a:t>
            </a:r>
            <a:r>
              <a:rPr lang="de-DE" sz="1800" dirty="0" err="1">
                <a:latin typeface="Arial" pitchFamily="34" charset="0"/>
              </a:rPr>
              <a:t>trapezoidales</a:t>
            </a:r>
            <a:endParaRPr lang="es-ES" sz="1800" dirty="0">
              <a:latin typeface="Arial" pitchFamily="34" charset="0"/>
            </a:endParaRPr>
          </a:p>
          <a:p>
            <a:pPr>
              <a:defRPr/>
            </a:pPr>
            <a:r>
              <a:rPr lang="de-DE" sz="1800" dirty="0">
                <a:latin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</a:rPr>
              <a:t>	</a:t>
            </a:r>
            <a:r>
              <a:rPr lang="de-DE" sz="1800" dirty="0" err="1" smtClean="0">
                <a:latin typeface="Arial" pitchFamily="34" charset="0"/>
              </a:rPr>
              <a:t>Elementos</a:t>
            </a:r>
            <a:r>
              <a:rPr lang="de-DE" sz="1800" dirty="0" smtClean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filtrantes</a:t>
            </a:r>
            <a:r>
              <a:rPr lang="de-DE" sz="1800" dirty="0">
                <a:latin typeface="Arial" pitchFamily="34" charset="0"/>
              </a:rPr>
              <a:t> de </a:t>
            </a:r>
            <a:r>
              <a:rPr lang="de-DE" sz="1800" dirty="0" err="1">
                <a:latin typeface="Arial" pitchFamily="34" charset="0"/>
              </a:rPr>
              <a:t>aceite</a:t>
            </a:r>
            <a:r>
              <a:rPr lang="de-DE" sz="1800" dirty="0">
                <a:latin typeface="Arial" pitchFamily="34" charset="0"/>
              </a:rPr>
              <a:t> sin </a:t>
            </a:r>
            <a:r>
              <a:rPr lang="de-DE" sz="1800" dirty="0" err="1">
                <a:latin typeface="Arial" pitchFamily="34" charset="0"/>
              </a:rPr>
              <a:t>metal</a:t>
            </a:r>
            <a:r>
              <a:rPr lang="de-DE" sz="1800" dirty="0">
                <a:latin typeface="Arial" pitchFamily="34" charset="0"/>
              </a:rPr>
              <a:t> (HU)</a:t>
            </a:r>
            <a:endParaRPr lang="es-ES" sz="1800" dirty="0">
              <a:latin typeface="Arial" pitchFamily="34" charset="0"/>
            </a:endParaRPr>
          </a:p>
          <a:p>
            <a:pPr>
              <a:defRPr/>
            </a:pPr>
            <a:r>
              <a:rPr lang="de-DE" sz="1800" dirty="0">
                <a:latin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</a:rPr>
              <a:t>	</a:t>
            </a:r>
            <a:r>
              <a:rPr lang="de-DE" sz="1800" dirty="0" err="1" smtClean="0">
                <a:latin typeface="Arial" pitchFamily="34" charset="0"/>
              </a:rPr>
              <a:t>Elementos</a:t>
            </a:r>
            <a:r>
              <a:rPr lang="de-DE" sz="1800" dirty="0" smtClean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filtrantes</a:t>
            </a:r>
            <a:r>
              <a:rPr lang="de-DE" sz="1800" dirty="0">
                <a:latin typeface="Arial" pitchFamily="34" charset="0"/>
              </a:rPr>
              <a:t> de </a:t>
            </a:r>
            <a:r>
              <a:rPr lang="de-DE" sz="1800" dirty="0" err="1">
                <a:latin typeface="Arial" pitchFamily="34" charset="0"/>
              </a:rPr>
              <a:t>aire</a:t>
            </a:r>
            <a:r>
              <a:rPr lang="de-DE" sz="1800" dirty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redondos</a:t>
            </a:r>
            <a:r>
              <a:rPr lang="de-DE" sz="1800" dirty="0">
                <a:latin typeface="Arial" pitchFamily="34" charset="0"/>
              </a:rPr>
              <a:t> y </a:t>
            </a:r>
            <a:r>
              <a:rPr lang="de-DE" sz="1800" dirty="0" err="1">
                <a:latin typeface="Arial" pitchFamily="34" charset="0"/>
              </a:rPr>
              <a:t>ovalados</a:t>
            </a:r>
            <a:endParaRPr lang="es-ES" sz="1800" dirty="0">
              <a:latin typeface="Arial" pitchFamily="34" charset="0"/>
            </a:endParaRPr>
          </a:p>
          <a:p>
            <a:pPr>
              <a:defRPr/>
            </a:pPr>
            <a:r>
              <a:rPr lang="de-DE" sz="1800" dirty="0">
                <a:latin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</a:rPr>
              <a:t>	</a:t>
            </a:r>
            <a:r>
              <a:rPr lang="de-DE" sz="1800" dirty="0" err="1" smtClean="0">
                <a:latin typeface="Arial" pitchFamily="34" charset="0"/>
              </a:rPr>
              <a:t>Elementos</a:t>
            </a:r>
            <a:r>
              <a:rPr lang="de-DE" sz="1800" dirty="0" smtClean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filtrantes</a:t>
            </a:r>
            <a:r>
              <a:rPr lang="de-DE" sz="1800" dirty="0">
                <a:latin typeface="Arial" pitchFamily="34" charset="0"/>
              </a:rPr>
              <a:t> de </a:t>
            </a:r>
            <a:r>
              <a:rPr lang="de-DE" sz="1800" dirty="0" err="1">
                <a:latin typeface="Arial" pitchFamily="34" charset="0"/>
              </a:rPr>
              <a:t>aire</a:t>
            </a:r>
            <a:r>
              <a:rPr lang="de-DE" sz="1800" dirty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para</a:t>
            </a:r>
            <a:r>
              <a:rPr lang="de-DE" sz="1800" dirty="0">
                <a:latin typeface="Arial" pitchFamily="34" charset="0"/>
              </a:rPr>
              <a:t> la </a:t>
            </a:r>
            <a:r>
              <a:rPr lang="de-DE" sz="1800" dirty="0" err="1">
                <a:latin typeface="Arial" pitchFamily="34" charset="0"/>
              </a:rPr>
              <a:t>Industria</a:t>
            </a:r>
            <a:r>
              <a:rPr lang="de-DE" sz="1800" dirty="0">
                <a:latin typeface="Arial" pitchFamily="34" charset="0"/>
              </a:rPr>
              <a:t> y de </a:t>
            </a:r>
            <a:r>
              <a:rPr lang="de-DE" sz="1800" dirty="0" err="1">
                <a:latin typeface="Arial" pitchFamily="34" charset="0"/>
              </a:rPr>
              <a:t>alta</a:t>
            </a:r>
            <a:r>
              <a:rPr lang="de-DE" sz="1800" dirty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resistencia</a:t>
            </a:r>
            <a:endParaRPr lang="de-DE" sz="1800" dirty="0">
              <a:latin typeface="Arial" pitchFamily="34" charset="0"/>
            </a:endParaRPr>
          </a:p>
          <a:p>
            <a:pPr>
              <a:defRPr/>
            </a:pPr>
            <a:r>
              <a:rPr lang="de-DE" sz="1800" dirty="0">
                <a:latin typeface="Arial" pitchFamily="34" charset="0"/>
              </a:rPr>
              <a:t>              (</a:t>
            </a:r>
            <a:r>
              <a:rPr lang="de-DE" sz="1800" dirty="0" err="1">
                <a:latin typeface="Arial" pitchFamily="34" charset="0"/>
              </a:rPr>
              <a:t>Picos</a:t>
            </a:r>
            <a:r>
              <a:rPr lang="de-DE" sz="1800" dirty="0">
                <a:latin typeface="Arial" pitchFamily="34" charset="0"/>
              </a:rPr>
              <a:t>  + </a:t>
            </a:r>
            <a:r>
              <a:rPr lang="de-DE" sz="1800" dirty="0" err="1">
                <a:latin typeface="Arial" pitchFamily="34" charset="0"/>
              </a:rPr>
              <a:t>Piclones</a:t>
            </a:r>
            <a:r>
              <a:rPr lang="de-DE" sz="1800" dirty="0">
                <a:latin typeface="Arial" pitchFamily="34" charset="0"/>
              </a:rPr>
              <a:t>)</a:t>
            </a:r>
            <a:endParaRPr lang="es-ES" sz="1800" dirty="0">
              <a:latin typeface="Arial" pitchFamily="34" charset="0"/>
            </a:endParaRPr>
          </a:p>
          <a:p>
            <a:pPr>
              <a:defRPr/>
            </a:pPr>
            <a:r>
              <a:rPr lang="de-DE" sz="1800" dirty="0">
                <a:latin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</a:rPr>
              <a:t>	</a:t>
            </a:r>
            <a:r>
              <a:rPr lang="de-DE" sz="1800" dirty="0" err="1" smtClean="0">
                <a:latin typeface="Arial" pitchFamily="34" charset="0"/>
              </a:rPr>
              <a:t>Elementos</a:t>
            </a:r>
            <a:r>
              <a:rPr lang="de-DE" sz="1800" dirty="0" smtClean="0">
                <a:latin typeface="Arial" pitchFamily="34" charset="0"/>
              </a:rPr>
              <a:t> </a:t>
            </a:r>
            <a:r>
              <a:rPr lang="de-DE" sz="1800" dirty="0" err="1">
                <a:latin typeface="Arial" pitchFamily="34" charset="0"/>
              </a:rPr>
              <a:t>filtrantes</a:t>
            </a:r>
            <a:r>
              <a:rPr lang="de-DE" sz="1800" dirty="0">
                <a:latin typeface="Arial" pitchFamily="34" charset="0"/>
              </a:rPr>
              <a:t> de </a:t>
            </a:r>
            <a:r>
              <a:rPr lang="de-DE" sz="1800" dirty="0" err="1">
                <a:latin typeface="Arial" pitchFamily="34" charset="0"/>
              </a:rPr>
              <a:t>aceite</a:t>
            </a:r>
            <a:r>
              <a:rPr lang="de-DE" sz="1800" dirty="0">
                <a:latin typeface="Arial" pitchFamily="34" charset="0"/>
              </a:rPr>
              <a:t> y </a:t>
            </a:r>
            <a:r>
              <a:rPr lang="de-DE" sz="1800" dirty="0" err="1">
                <a:latin typeface="Arial" pitchFamily="34" charset="0"/>
              </a:rPr>
              <a:t>combustible</a:t>
            </a:r>
            <a:r>
              <a:rPr lang="de-DE" sz="1800" dirty="0">
                <a:latin typeface="Arial" pitchFamily="34" charset="0"/>
              </a:rPr>
              <a:t> (</a:t>
            </a:r>
            <a:r>
              <a:rPr lang="de-DE" sz="1800" dirty="0" err="1">
                <a:latin typeface="Arial" pitchFamily="34" charset="0"/>
              </a:rPr>
              <a:t>P’s</a:t>
            </a:r>
            <a:r>
              <a:rPr lang="de-DE" sz="1800" dirty="0">
                <a:latin typeface="Arial" pitchFamily="34" charset="0"/>
              </a:rPr>
              <a:t>  + </a:t>
            </a:r>
            <a:r>
              <a:rPr lang="de-DE" sz="1800" dirty="0" err="1">
                <a:latin typeface="Arial" pitchFamily="34" charset="0"/>
              </a:rPr>
              <a:t>H’s</a:t>
            </a:r>
            <a:r>
              <a:rPr lang="de-DE" sz="1800" dirty="0" smtClean="0">
                <a:latin typeface="Arial" pitchFamily="34" charset="0"/>
              </a:rPr>
              <a:t>)</a:t>
            </a:r>
            <a:endParaRPr lang="en-US" altLang="es-ES_tradnl" sz="18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Matricería</a:t>
            </a:r>
            <a:endParaRPr lang="en-US" altLang="es-ES_tradnl" sz="18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Almacenes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materia</a:t>
            </a:r>
            <a:r>
              <a:rPr lang="en-US" altLang="es-ES_tradnl" sz="1800" kern="0" dirty="0">
                <a:latin typeface="Arial" pitchFamily="34" charset="0"/>
              </a:rPr>
              <a:t> prima, </a:t>
            </a:r>
            <a:r>
              <a:rPr lang="en-US" altLang="es-ES_tradnl" sz="1800" kern="0" dirty="0" err="1">
                <a:latin typeface="Arial" pitchFamily="34" charset="0"/>
              </a:rPr>
              <a:t>producto</a:t>
            </a:r>
            <a:r>
              <a:rPr lang="en-US" altLang="es-ES_tradnl" sz="1800" kern="0" dirty="0">
                <a:latin typeface="Arial" pitchFamily="34" charset="0"/>
              </a:rPr>
              <a:t> en </a:t>
            </a:r>
            <a:r>
              <a:rPr lang="en-US" altLang="es-ES_tradnl" sz="1800" kern="0" dirty="0" err="1">
                <a:latin typeface="Arial" pitchFamily="34" charset="0"/>
              </a:rPr>
              <a:t>curso</a:t>
            </a:r>
            <a:r>
              <a:rPr lang="en-US" altLang="es-ES_tradnl" sz="1800" kern="0" dirty="0">
                <a:latin typeface="Arial" pitchFamily="34" charset="0"/>
              </a:rPr>
              <a:t> y </a:t>
            </a:r>
            <a:r>
              <a:rPr lang="en-US" altLang="es-ES_tradnl" sz="1800" kern="0" dirty="0" err="1">
                <a:latin typeface="Arial" pitchFamily="34" charset="0"/>
              </a:rPr>
              <a:t>producto</a:t>
            </a:r>
            <a:r>
              <a:rPr lang="en-US" altLang="es-ES_tradnl" sz="1800" kern="0" dirty="0">
                <a:latin typeface="Arial" pitchFamily="34" charset="0"/>
              </a:rPr>
              <a:t> </a:t>
            </a:r>
            <a:r>
              <a:rPr lang="en-US" altLang="es-ES_tradnl" sz="1800" kern="0" dirty="0" err="1">
                <a:latin typeface="Arial" pitchFamily="34" charset="0"/>
              </a:rPr>
              <a:t>terminado</a:t>
            </a:r>
            <a:endParaRPr lang="en-US" altLang="es-ES_tradnl" sz="18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Laboratorio</a:t>
            </a:r>
            <a:r>
              <a:rPr lang="en-US" altLang="es-ES_tradnl" sz="1800" kern="0" dirty="0">
                <a:latin typeface="Arial" pitchFamily="34" charset="0"/>
              </a:rPr>
              <a:t> de control</a:t>
            </a: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Áreas</a:t>
            </a:r>
            <a:r>
              <a:rPr lang="en-US" altLang="es-ES_tradnl" sz="1800" kern="0" dirty="0">
                <a:latin typeface="Arial" pitchFamily="34" charset="0"/>
              </a:rPr>
              <a:t> </a:t>
            </a:r>
            <a:r>
              <a:rPr lang="en-US" altLang="es-ES_tradnl" sz="1800" kern="0" dirty="0" err="1">
                <a:latin typeface="Arial" pitchFamily="34" charset="0"/>
              </a:rPr>
              <a:t>específicas</a:t>
            </a:r>
            <a:r>
              <a:rPr lang="en-US" altLang="es-ES_tradnl" sz="1800" kern="0" dirty="0">
                <a:latin typeface="Arial" pitchFamily="34" charset="0"/>
              </a:rPr>
              <a:t> de control de </a:t>
            </a:r>
            <a:r>
              <a:rPr lang="en-US" altLang="es-ES_tradnl" sz="1800" kern="0" dirty="0" err="1">
                <a:latin typeface="Arial" pitchFamily="34" charset="0"/>
              </a:rPr>
              <a:t>calidad</a:t>
            </a:r>
            <a:endParaRPr lang="en-US" altLang="es-ES_tradnl" sz="1800" kern="0" dirty="0">
              <a:latin typeface="Arial" pitchFamily="34" charset="0"/>
            </a:endParaRP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Ingeniería</a:t>
            </a:r>
            <a:r>
              <a:rPr lang="en-US" altLang="es-ES_tradnl" sz="1800" kern="0" dirty="0">
                <a:latin typeface="Arial" pitchFamily="34" charset="0"/>
              </a:rPr>
              <a:t> de </a:t>
            </a:r>
            <a:r>
              <a:rPr lang="en-US" altLang="es-ES_tradnl" sz="1800" kern="0" dirty="0" err="1">
                <a:latin typeface="Arial" pitchFamily="34" charset="0"/>
              </a:rPr>
              <a:t>procesos</a:t>
            </a:r>
            <a:r>
              <a:rPr lang="en-US" altLang="es-ES_tradnl" sz="1800" kern="0" dirty="0">
                <a:latin typeface="Arial" pitchFamily="34" charset="0"/>
              </a:rPr>
              <a:t> con </a:t>
            </a:r>
            <a:r>
              <a:rPr lang="en-US" altLang="es-ES_tradnl" sz="1800" kern="0" dirty="0" err="1">
                <a:latin typeface="Arial" pitchFamily="34" charset="0"/>
              </a:rPr>
              <a:t>estaciones</a:t>
            </a:r>
            <a:r>
              <a:rPr lang="en-US" altLang="es-ES_tradnl" sz="1800" kern="0" dirty="0">
                <a:latin typeface="Arial" pitchFamily="34" charset="0"/>
              </a:rPr>
              <a:t> CAD</a:t>
            </a:r>
          </a:p>
          <a:p>
            <a:pPr marL="647700" lvl="2" indent="-193675">
              <a:lnSpc>
                <a:spcPct val="80000"/>
              </a:lnSpc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§"/>
              <a:defRPr/>
            </a:pPr>
            <a:r>
              <a:rPr lang="en-US" altLang="es-ES_tradnl" sz="1800" kern="0" dirty="0">
                <a:latin typeface="Arial" pitchFamily="34" charset="0"/>
              </a:rPr>
              <a:t>  </a:t>
            </a:r>
            <a:r>
              <a:rPr lang="en-US" altLang="es-ES_tradnl" sz="1800" kern="0" dirty="0" err="1">
                <a:latin typeface="Arial" pitchFamily="34" charset="0"/>
              </a:rPr>
              <a:t>Tecnología</a:t>
            </a:r>
            <a:r>
              <a:rPr lang="en-US" altLang="es-ES_tradnl" sz="1800" kern="0" dirty="0">
                <a:latin typeface="Arial" pitchFamily="34" charset="0"/>
              </a:rPr>
              <a:t> de la </a:t>
            </a:r>
            <a:r>
              <a:rPr lang="en-US" altLang="es-ES_tradnl" sz="1800" kern="0" dirty="0" err="1">
                <a:latin typeface="Arial" pitchFamily="34" charset="0"/>
              </a:rPr>
              <a:t>información</a:t>
            </a:r>
            <a:endParaRPr lang="en-US" altLang="es-ES_tradnl" sz="1800" kern="0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Rectángulo redondeado"/>
          <p:cNvSpPr>
            <a:spLocks noChangeArrowheads="1"/>
          </p:cNvSpPr>
          <p:nvPr/>
        </p:nvSpPr>
        <p:spPr bwMode="auto">
          <a:xfrm>
            <a:off x="2428875" y="3071813"/>
            <a:ext cx="928688" cy="1857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8435" name="1 Título"/>
          <p:cNvSpPr>
            <a:spLocks noGrp="1"/>
          </p:cNvSpPr>
          <p:nvPr>
            <p:ph type="title"/>
          </p:nvPr>
        </p:nvSpPr>
        <p:spPr>
          <a:xfrm>
            <a:off x="519753" y="731134"/>
            <a:ext cx="7083425" cy="470161"/>
          </a:xfrm>
        </p:spPr>
        <p:txBody>
          <a:bodyPr/>
          <a:lstStyle/>
          <a:p>
            <a:r>
              <a:rPr lang="es-ES" dirty="0" smtClean="0"/>
              <a:t>MANN+HUMMEL IBÉRICA, S.A.U.</a:t>
            </a:r>
          </a:p>
        </p:txBody>
      </p:sp>
      <p:pic>
        <p:nvPicPr>
          <p:cNvPr id="18436" name="3 Imagen" descr="PLANO GENERAL DE LA NUEVA PLANTA-17-10-05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74825"/>
            <a:ext cx="6429375" cy="472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7" name="5 Rectángulo redondeado"/>
          <p:cNvSpPr>
            <a:spLocks noChangeArrowheads="1"/>
          </p:cNvSpPr>
          <p:nvPr/>
        </p:nvSpPr>
        <p:spPr bwMode="auto">
          <a:xfrm>
            <a:off x="2357438" y="3071813"/>
            <a:ext cx="500062" cy="25003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8438" name="7 Rectángulo redondeado"/>
          <p:cNvSpPr>
            <a:spLocks noChangeArrowheads="1"/>
          </p:cNvSpPr>
          <p:nvPr/>
        </p:nvSpPr>
        <p:spPr bwMode="auto">
          <a:xfrm>
            <a:off x="4143375" y="2046288"/>
            <a:ext cx="2214563" cy="9540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8439" name="10 Rectángulo redondeado"/>
          <p:cNvSpPr>
            <a:spLocks noChangeArrowheads="1"/>
          </p:cNvSpPr>
          <p:nvPr/>
        </p:nvSpPr>
        <p:spPr bwMode="auto">
          <a:xfrm>
            <a:off x="3071813" y="4954588"/>
            <a:ext cx="1311275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4500563" y="4929188"/>
            <a:ext cx="1857375" cy="642937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cs typeface="Arial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2428875" y="2000250"/>
            <a:ext cx="1500188" cy="1000125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cs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29438" y="1571625"/>
            <a:ext cx="110068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b="1" dirty="0" smtClean="0">
                <a:latin typeface="+mn-lt"/>
                <a:cs typeface="Arial" charset="0"/>
              </a:rPr>
              <a:t>Almacén AM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89221" y="3500438"/>
            <a:ext cx="16369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Producción </a:t>
            </a:r>
          </a:p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elementos filtrantes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429500" y="5500688"/>
            <a:ext cx="11849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Recepción de</a:t>
            </a:r>
          </a:p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materiales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57438" y="6429375"/>
            <a:ext cx="9092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 err="1" smtClean="0">
                <a:latin typeface="+mn-lt"/>
                <a:cs typeface="Arial" charset="0"/>
              </a:rPr>
              <a:t>Matricería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1925" y="3567113"/>
            <a:ext cx="792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b="1" smtClean="0">
                <a:latin typeface="+mn-lt"/>
                <a:cs typeface="Arial" charset="0"/>
              </a:rPr>
              <a:t>Oficinas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28750" y="1428750"/>
            <a:ext cx="21435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Expediciones, almacén OE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286375" y="1202195"/>
            <a:ext cx="15552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Soplado y montaje</a:t>
            </a:r>
            <a:endParaRPr lang="es-ES" sz="1200" b="1" dirty="0">
              <a:latin typeface="+mn-lt"/>
              <a:cs typeface="Arial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75738" y="1366228"/>
            <a:ext cx="16562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 smtClean="0">
                <a:latin typeface="+mn-lt"/>
                <a:cs typeface="Arial" charset="0"/>
              </a:rPr>
              <a:t>Inyección y montaje</a:t>
            </a:r>
            <a:endParaRPr lang="es-ES" sz="1200" b="1" dirty="0">
              <a:latin typeface="+mn-lt"/>
              <a:cs typeface="Arial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 bwMode="auto">
          <a:xfrm rot="16200000" flipV="1">
            <a:off x="2643188" y="1785938"/>
            <a:ext cx="500062" cy="2143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451" name="23 Conector recto de flecha"/>
          <p:cNvCxnSpPr>
            <a:cxnSpLocks noChangeShapeType="1"/>
          </p:cNvCxnSpPr>
          <p:nvPr/>
        </p:nvCxnSpPr>
        <p:spPr bwMode="auto">
          <a:xfrm rot="5400000" flipH="1" flipV="1">
            <a:off x="3275127" y="2395650"/>
            <a:ext cx="1544412" cy="23654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8452" name="2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4143375" y="2143125"/>
            <a:ext cx="2071688" cy="92868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8453" name="29 Conector recto de flecha"/>
          <p:cNvCxnSpPr>
            <a:cxnSpLocks noChangeShapeType="1"/>
          </p:cNvCxnSpPr>
          <p:nvPr/>
        </p:nvCxnSpPr>
        <p:spPr bwMode="auto">
          <a:xfrm flipV="1">
            <a:off x="6000750" y="1857375"/>
            <a:ext cx="1214438" cy="7143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454" name="33 Conector recto de flecha"/>
          <p:cNvCxnSpPr>
            <a:cxnSpLocks noChangeShapeType="1"/>
          </p:cNvCxnSpPr>
          <p:nvPr/>
        </p:nvCxnSpPr>
        <p:spPr bwMode="auto">
          <a:xfrm flipV="1">
            <a:off x="6072188" y="3730625"/>
            <a:ext cx="1571625" cy="198438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37" name="36 Conector recto de flecha"/>
          <p:cNvCxnSpPr/>
          <p:nvPr/>
        </p:nvCxnSpPr>
        <p:spPr bwMode="auto">
          <a:xfrm>
            <a:off x="6000750" y="5434013"/>
            <a:ext cx="1357313" cy="209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456" name="38 Conector recto de flecha"/>
          <p:cNvCxnSpPr>
            <a:cxnSpLocks noChangeShapeType="1"/>
            <a:endCxn id="17" idx="0"/>
          </p:cNvCxnSpPr>
          <p:nvPr/>
        </p:nvCxnSpPr>
        <p:spPr bwMode="auto">
          <a:xfrm flipH="1">
            <a:off x="2812050" y="5357813"/>
            <a:ext cx="902709" cy="1071562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457" name="41 Conector recto de flecha"/>
          <p:cNvCxnSpPr>
            <a:cxnSpLocks noChangeShapeType="1"/>
            <a:endCxn id="18" idx="3"/>
          </p:cNvCxnSpPr>
          <p:nvPr/>
        </p:nvCxnSpPr>
        <p:spPr bwMode="auto">
          <a:xfrm flipH="1" flipV="1">
            <a:off x="954130" y="3705613"/>
            <a:ext cx="1403308" cy="2234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8458" name="30 Conector recto"/>
          <p:cNvCxnSpPr>
            <a:cxnSpLocks noChangeShapeType="1"/>
          </p:cNvCxnSpPr>
          <p:nvPr/>
        </p:nvCxnSpPr>
        <p:spPr bwMode="auto">
          <a:xfrm>
            <a:off x="4356100" y="3141663"/>
            <a:ext cx="503238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59" name="33 Conector recto"/>
          <p:cNvCxnSpPr>
            <a:cxnSpLocks noChangeShapeType="1"/>
          </p:cNvCxnSpPr>
          <p:nvPr/>
        </p:nvCxnSpPr>
        <p:spPr bwMode="auto">
          <a:xfrm rot="5400000">
            <a:off x="4535488" y="3465513"/>
            <a:ext cx="6477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0" name="35 Conector recto"/>
          <p:cNvCxnSpPr>
            <a:cxnSpLocks noChangeShapeType="1"/>
          </p:cNvCxnSpPr>
          <p:nvPr/>
        </p:nvCxnSpPr>
        <p:spPr bwMode="auto">
          <a:xfrm>
            <a:off x="4859338" y="3789363"/>
            <a:ext cx="2174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1" name="37 Conector recto"/>
          <p:cNvCxnSpPr>
            <a:cxnSpLocks noChangeShapeType="1"/>
          </p:cNvCxnSpPr>
          <p:nvPr/>
        </p:nvCxnSpPr>
        <p:spPr bwMode="auto">
          <a:xfrm rot="5400000">
            <a:off x="4537075" y="4329113"/>
            <a:ext cx="10795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2" name="39 Conector recto"/>
          <p:cNvCxnSpPr>
            <a:cxnSpLocks noChangeShapeType="1"/>
          </p:cNvCxnSpPr>
          <p:nvPr/>
        </p:nvCxnSpPr>
        <p:spPr bwMode="auto">
          <a:xfrm flipV="1">
            <a:off x="3851275" y="4856163"/>
            <a:ext cx="1225550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3" name="41 Conector recto"/>
          <p:cNvCxnSpPr>
            <a:cxnSpLocks noChangeShapeType="1"/>
          </p:cNvCxnSpPr>
          <p:nvPr/>
        </p:nvCxnSpPr>
        <p:spPr bwMode="auto">
          <a:xfrm rot="5400000">
            <a:off x="3816350" y="3681413"/>
            <a:ext cx="10795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4" name="42 Conector recto"/>
          <p:cNvCxnSpPr>
            <a:cxnSpLocks noChangeShapeType="1"/>
          </p:cNvCxnSpPr>
          <p:nvPr/>
        </p:nvCxnSpPr>
        <p:spPr bwMode="auto">
          <a:xfrm rot="5400000">
            <a:off x="3527425" y="4545013"/>
            <a:ext cx="6477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5" name="43 Conector recto"/>
          <p:cNvCxnSpPr>
            <a:cxnSpLocks noChangeShapeType="1"/>
          </p:cNvCxnSpPr>
          <p:nvPr/>
        </p:nvCxnSpPr>
        <p:spPr bwMode="auto">
          <a:xfrm>
            <a:off x="3851275" y="4221163"/>
            <a:ext cx="5048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66" name="48 Conector recto"/>
          <p:cNvCxnSpPr>
            <a:cxnSpLocks noChangeShapeType="1"/>
          </p:cNvCxnSpPr>
          <p:nvPr/>
        </p:nvCxnSpPr>
        <p:spPr bwMode="auto">
          <a:xfrm rot="5400000">
            <a:off x="2268538" y="4005263"/>
            <a:ext cx="1727200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467" name="49 Conector recto"/>
          <p:cNvCxnSpPr>
            <a:cxnSpLocks noChangeShapeType="1"/>
          </p:cNvCxnSpPr>
          <p:nvPr/>
        </p:nvCxnSpPr>
        <p:spPr bwMode="auto">
          <a:xfrm rot="16200000" flipH="1">
            <a:off x="3766344" y="3645694"/>
            <a:ext cx="1008062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468" name="52 Conector recto"/>
          <p:cNvCxnSpPr>
            <a:cxnSpLocks noChangeShapeType="1"/>
          </p:cNvCxnSpPr>
          <p:nvPr/>
        </p:nvCxnSpPr>
        <p:spPr bwMode="auto">
          <a:xfrm rot="10800000">
            <a:off x="3132138" y="4868863"/>
            <a:ext cx="647700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469" name="55 Conector recto"/>
          <p:cNvCxnSpPr>
            <a:cxnSpLocks noChangeShapeType="1"/>
          </p:cNvCxnSpPr>
          <p:nvPr/>
        </p:nvCxnSpPr>
        <p:spPr bwMode="auto">
          <a:xfrm rot="10800000">
            <a:off x="3132138" y="3141663"/>
            <a:ext cx="1152525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470" name="58 Conector recto"/>
          <p:cNvCxnSpPr>
            <a:cxnSpLocks noChangeShapeType="1"/>
          </p:cNvCxnSpPr>
          <p:nvPr/>
        </p:nvCxnSpPr>
        <p:spPr bwMode="auto">
          <a:xfrm rot="5400000">
            <a:off x="3420269" y="4509294"/>
            <a:ext cx="719138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471" name="61 Conector recto"/>
          <p:cNvCxnSpPr>
            <a:cxnSpLocks noChangeShapeType="1"/>
          </p:cNvCxnSpPr>
          <p:nvPr/>
        </p:nvCxnSpPr>
        <p:spPr bwMode="auto">
          <a:xfrm rot="10800000">
            <a:off x="3779838" y="4175125"/>
            <a:ext cx="504825" cy="0"/>
          </a:xfrm>
          <a:prstGeom prst="line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472" name="41 Conector recto"/>
          <p:cNvCxnSpPr>
            <a:cxnSpLocks noChangeShapeType="1"/>
          </p:cNvCxnSpPr>
          <p:nvPr/>
        </p:nvCxnSpPr>
        <p:spPr bwMode="auto">
          <a:xfrm>
            <a:off x="4887913" y="3132138"/>
            <a:ext cx="1484312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473" name="48 Conector recto"/>
          <p:cNvCxnSpPr>
            <a:cxnSpLocks noChangeShapeType="1"/>
          </p:cNvCxnSpPr>
          <p:nvPr/>
        </p:nvCxnSpPr>
        <p:spPr bwMode="auto">
          <a:xfrm rot="5400000">
            <a:off x="4565650" y="3455988"/>
            <a:ext cx="64770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474" name="50 Conector recto"/>
          <p:cNvCxnSpPr>
            <a:cxnSpLocks noChangeShapeType="1"/>
          </p:cNvCxnSpPr>
          <p:nvPr/>
        </p:nvCxnSpPr>
        <p:spPr bwMode="auto">
          <a:xfrm>
            <a:off x="5119688" y="4859338"/>
            <a:ext cx="1252537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475" name="52 Conector recto"/>
          <p:cNvCxnSpPr>
            <a:cxnSpLocks noChangeShapeType="1"/>
          </p:cNvCxnSpPr>
          <p:nvPr/>
        </p:nvCxnSpPr>
        <p:spPr bwMode="auto">
          <a:xfrm rot="5400000">
            <a:off x="5499100" y="4005263"/>
            <a:ext cx="172720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476" name="62 Conector recto"/>
          <p:cNvCxnSpPr>
            <a:cxnSpLocks noChangeShapeType="1"/>
          </p:cNvCxnSpPr>
          <p:nvPr/>
        </p:nvCxnSpPr>
        <p:spPr bwMode="auto">
          <a:xfrm>
            <a:off x="4883150" y="3768725"/>
            <a:ext cx="217488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8477" name="64 Conector recto"/>
          <p:cNvCxnSpPr>
            <a:cxnSpLocks noChangeShapeType="1"/>
          </p:cNvCxnSpPr>
          <p:nvPr/>
        </p:nvCxnSpPr>
        <p:spPr bwMode="auto">
          <a:xfrm rot="16200000" flipH="1">
            <a:off x="4547393" y="4310857"/>
            <a:ext cx="1116013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46" name="45 CuadroTexto"/>
          <p:cNvSpPr txBox="1"/>
          <p:nvPr/>
        </p:nvSpPr>
        <p:spPr>
          <a:xfrm>
            <a:off x="161925" y="4813527"/>
            <a:ext cx="5613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b="1" smtClean="0">
                <a:latin typeface="+mn-lt"/>
                <a:cs typeface="Arial" charset="0"/>
              </a:rPr>
              <a:t>I+D+i</a:t>
            </a:r>
            <a:endParaRPr lang="es-ES" sz="1200" b="1">
              <a:latin typeface="+mn-lt"/>
              <a:cs typeface="Arial" charset="0"/>
            </a:endParaRPr>
          </a:p>
        </p:txBody>
      </p:sp>
      <p:cxnSp>
        <p:nvCxnSpPr>
          <p:cNvPr id="47" name="41 Conector recto de flecha"/>
          <p:cNvCxnSpPr>
            <a:cxnSpLocks noChangeShapeType="1"/>
            <a:stCxn id="48" idx="2"/>
          </p:cNvCxnSpPr>
          <p:nvPr/>
        </p:nvCxnSpPr>
        <p:spPr bwMode="auto">
          <a:xfrm flipH="1">
            <a:off x="661576" y="4638279"/>
            <a:ext cx="1625955" cy="313748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48" name="3 Elipse"/>
          <p:cNvSpPr/>
          <p:nvPr/>
        </p:nvSpPr>
        <p:spPr bwMode="auto">
          <a:xfrm>
            <a:off x="2287531" y="4329113"/>
            <a:ext cx="639876" cy="61833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5412"/>
            <a:ext cx="8153400" cy="603250"/>
          </a:xfrm>
        </p:spPr>
        <p:txBody>
          <a:bodyPr/>
          <a:lstStyle/>
          <a:p>
            <a:r>
              <a:rPr lang="es-ES" dirty="0" smtClean="0"/>
              <a:t>MANN+HUMMEL IBÉRICA</a:t>
            </a:r>
            <a:r>
              <a:rPr lang="es-ES" smtClean="0"/>
              <a:t>, S.A.U.</a:t>
            </a:r>
            <a:endParaRPr lang="de-DE" dirty="0" smtClean="0"/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522288" y="1325535"/>
            <a:ext cx="70675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4163" indent="-284163">
              <a:defRPr/>
            </a:pPr>
            <a:r>
              <a:rPr lang="es-ES" sz="2000" dirty="0" smtClean="0">
                <a:latin typeface="+mn-lt"/>
                <a:cs typeface="Arial" charset="0"/>
              </a:rPr>
              <a:t>Líneas de inyección OEM y líneas de montaje de filtros</a:t>
            </a:r>
            <a:endParaRPr lang="es-ES" sz="2000" dirty="0">
              <a:latin typeface="+mn-lt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2938" y="3884063"/>
            <a:ext cx="28520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29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máquinas de inyección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9" name="Picture 8" descr="Z:\mac\Carmen Novales\CArmen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9681"/>
            <a:ext cx="44656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upload.wikimedia.org/wikipedia/commons/7/74/Injection_moulding_proce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3" y="1813522"/>
            <a:ext cx="3494087" cy="18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Z:\mac\Carmen Novales\CArmen\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01494"/>
            <a:ext cx="31543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S:\Mis imágenes\P9134767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810" y="4551209"/>
            <a:ext cx="3759263" cy="1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822"/>
            <a:ext cx="8153400" cy="603250"/>
          </a:xfrm>
        </p:spPr>
        <p:txBody>
          <a:bodyPr/>
          <a:lstStyle/>
          <a:p>
            <a:r>
              <a:rPr lang="es-ES" dirty="0" smtClean="0"/>
              <a:t>MANN+HUMMEL IBÉRICA</a:t>
            </a:r>
            <a:r>
              <a:rPr lang="es-ES" smtClean="0"/>
              <a:t>, S.A.U.</a:t>
            </a:r>
            <a:endParaRPr lang="de-DE" dirty="0" smtClean="0"/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522287" y="1337968"/>
            <a:ext cx="70675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4163" indent="-284163"/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LÍNEAS DE SOPLADO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Blow Molding Diagr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86607"/>
            <a:ext cx="30003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072063" y="5759768"/>
            <a:ext cx="273664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12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Máquinas </a:t>
            </a:r>
            <a:r>
              <a:rPr lang="es-ES" sz="180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de Soplado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56322" name="Picture 2" descr="S:\Mis imágenes\P9134727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79" y="1491954"/>
            <a:ext cx="4817926" cy="36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S:\Mis imágenes\P9134715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30929"/>
            <a:ext cx="3211996" cy="228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96458"/>
            <a:ext cx="8153400" cy="603250"/>
          </a:xfrm>
        </p:spPr>
        <p:txBody>
          <a:bodyPr/>
          <a:lstStyle/>
          <a:p>
            <a:r>
              <a:rPr lang="es-ES" dirty="0" smtClean="0"/>
              <a:t>MANN+HUMMEL IBÉRICA</a:t>
            </a:r>
            <a:r>
              <a:rPr lang="es-ES" smtClean="0"/>
              <a:t>, S.A.U.</a:t>
            </a:r>
            <a:endParaRPr lang="de-DE" dirty="0" smtClean="0"/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522286" y="1474793"/>
            <a:ext cx="70675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4163" indent="-284163"/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ALMACÉN DE PRODUCTOS TERMINADOS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PAN340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2286000"/>
            <a:ext cx="5081587" cy="2747963"/>
          </a:xfrm>
        </p:spPr>
      </p:pic>
      <p:pic>
        <p:nvPicPr>
          <p:cNvPr id="7" name="Picture 5" descr="Z:\mac\Carmen Novales\CArmen\PL080405 (2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929063"/>
            <a:ext cx="32273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572125" y="2643188"/>
            <a:ext cx="28190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_tradn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Para el </a:t>
            </a:r>
            <a:r>
              <a:rPr lang="es-ES" altLang="es-ES_tradn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Aftermarket</a:t>
            </a:r>
            <a:endParaRPr lang="es-ES" altLang="es-ES_tradnl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1039"/>
            <a:ext cx="8153400" cy="603250"/>
          </a:xfrm>
        </p:spPr>
        <p:txBody>
          <a:bodyPr/>
          <a:lstStyle/>
          <a:p>
            <a:r>
              <a:rPr lang="es-ES" dirty="0" smtClean="0"/>
              <a:t>MANN+HUMMEL IBÉRICA</a:t>
            </a:r>
            <a:r>
              <a:rPr lang="es-ES" smtClean="0"/>
              <a:t>, S.A.U.</a:t>
            </a:r>
            <a:endParaRPr lang="de-DE" dirty="0" smtClean="0"/>
          </a:p>
        </p:txBody>
      </p:sp>
      <p:pic>
        <p:nvPicPr>
          <p:cNvPr id="9" name="Picture 7" descr="Z:\mac\Carmen Novales\CArmen\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143125"/>
            <a:ext cx="34432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Z:\mac\Carmen Novales\CArmen\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51325"/>
            <a:ext cx="4929187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Z:\mac\Carmen Novales\CArmen\FILTROS DE AI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2" y="2048559"/>
            <a:ext cx="3051402" cy="20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1006" y="1249587"/>
            <a:ext cx="3430493" cy="3116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4163" indent="-284163">
              <a:defRPr/>
            </a:pPr>
            <a:r>
              <a:rPr lang="de-DE" altLang="es-ES_tradnl" sz="2000" dirty="0" smtClean="0">
                <a:latin typeface="Arial" pitchFamily="34" charset="0"/>
                <a:cs typeface="Arial" pitchFamily="34" charset="0"/>
              </a:rPr>
              <a:t>ELEMENTOS FILTRANTES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02153" y="1539544"/>
            <a:ext cx="329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defRPr/>
            </a:pPr>
            <a:r>
              <a:rPr lang="es-ES" altLang="es-ES_tradnl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de aire redondos y ovales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66464" y="1568078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4163" indent="-284163">
              <a:defRPr/>
            </a:pPr>
            <a:r>
              <a:rPr lang="de-DE" altLang="es-ES_tradnl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de </a:t>
            </a:r>
            <a:r>
              <a:rPr lang="de-DE" altLang="es-ES_tradnl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aceite</a:t>
            </a:r>
            <a:r>
              <a:rPr lang="de-DE" altLang="es-ES_tradnl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sin </a:t>
            </a:r>
            <a:r>
              <a:rPr lang="de-DE" altLang="es-ES_tradnl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metal</a:t>
            </a:r>
            <a:r>
              <a:rPr lang="de-DE" altLang="es-ES_tradnl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 (HU)</a:t>
            </a:r>
            <a:endParaRPr lang="es-ES_tradnl" altLang="es-ES_tradnl" sz="2000" dirty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2 Marcador de texto"/>
          <p:cNvSpPr>
            <a:spLocks noGrp="1"/>
          </p:cNvSpPr>
          <p:nvPr>
            <p:ph type="body" sz="quarter" idx="16"/>
          </p:nvPr>
        </p:nvSpPr>
        <p:spPr>
          <a:xfrm>
            <a:off x="500156" y="413419"/>
            <a:ext cx="5905500" cy="836613"/>
          </a:xfrm>
        </p:spPr>
        <p:txBody>
          <a:bodyPr/>
          <a:lstStyle/>
          <a:p>
            <a:r>
              <a:rPr lang="es-ES_tradnl" dirty="0" smtClean="0"/>
              <a:t>MANN+HUMMEL IBERICA</a:t>
            </a:r>
          </a:p>
          <a:p>
            <a:r>
              <a:rPr lang="es-ES_tradnl" sz="2000" dirty="0" err="1" smtClean="0"/>
              <a:t>I+D+i</a:t>
            </a:r>
            <a:endParaRPr lang="en-US" sz="2000" dirty="0"/>
          </a:p>
        </p:txBody>
      </p:sp>
      <p:pic>
        <p:nvPicPr>
          <p:cNvPr id="1026" name="Picture 2" descr="Z:\Ingeniería_PRODUCTO\FOTOS DEPARTAMENTO\CORPORATIVA\DSC_01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543743"/>
            <a:ext cx="4351712" cy="2761557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brightnessContrast bright="1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6492" y="1543742"/>
            <a:ext cx="4412805" cy="2770781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9773" y="1562793"/>
            <a:ext cx="428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47C43"/>
                </a:solidFill>
                <a:latin typeface="+mn-lt"/>
              </a:rPr>
              <a:t>Diseño de Producto </a:t>
            </a:r>
            <a:endParaRPr lang="es-ES_tradnl" sz="2000" b="1" dirty="0" smtClean="0">
              <a:solidFill>
                <a:srgbClr val="147C43"/>
              </a:solidFill>
              <a:latin typeface="+mn-lt"/>
            </a:endParaRPr>
          </a:p>
          <a:p>
            <a:pPr algn="ctr"/>
            <a:r>
              <a:rPr lang="es-ES_tradnl" sz="2000" b="1" smtClean="0">
                <a:solidFill>
                  <a:srgbClr val="147C43"/>
                </a:solidFill>
                <a:latin typeface="+mn-lt"/>
              </a:rPr>
              <a:t>y Simulación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80424" y="1562793"/>
            <a:ext cx="428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47C43"/>
                </a:solidFill>
                <a:latin typeface="+mn-lt"/>
              </a:rPr>
              <a:t>Laboratorio de Ensayos</a:t>
            </a:r>
            <a:endParaRPr lang="en-US" sz="2000" b="1" dirty="0">
              <a:solidFill>
                <a:srgbClr val="147C43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1191" y="4314524"/>
            <a:ext cx="4351714" cy="2431435"/>
          </a:xfrm>
          <a:prstGeom prst="rect">
            <a:avLst/>
          </a:prstGeo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glow rad="63500">
              <a:srgbClr val="147C43">
                <a:alpha val="40000"/>
              </a:srgbClr>
            </a:glow>
            <a:softEdge rad="31750"/>
          </a:effectLst>
          <a:scene3d>
            <a:camera prst="orthographicFront"/>
            <a:lightRig rig="threePt" dir="t"/>
          </a:scene3d>
          <a:sp3d extrusionH="63500" contourW="38100"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s-ES_tradnl" sz="1200" b="1" dirty="0" smtClean="0">
              <a:latin typeface="+mn-lt"/>
            </a:endParaRPr>
          </a:p>
          <a:p>
            <a:pPr algn="ctr"/>
            <a:r>
              <a:rPr lang="es-ES_tradnl" sz="1400" b="1" dirty="0" smtClean="0">
                <a:latin typeface="+mn-lt"/>
              </a:rPr>
              <a:t>Actividades principales:</a:t>
            </a:r>
          </a:p>
          <a:p>
            <a:endParaRPr lang="es-ES_tradnl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dirty="0" smtClean="0">
                <a:latin typeface="+mn-lt"/>
              </a:rPr>
              <a:t>Diseño y desarrollo de producto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_tradnl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dirty="0" smtClean="0">
                <a:latin typeface="+mn-lt"/>
              </a:rPr>
              <a:t>Simulación estructural y </a:t>
            </a:r>
            <a:r>
              <a:rPr lang="es-ES_tradnl" sz="1400" dirty="0" err="1" smtClean="0">
                <a:latin typeface="+mn-lt"/>
              </a:rPr>
              <a:t>fluidodinámica</a:t>
            </a:r>
            <a:endParaRPr lang="es-ES_tradnl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_tradnl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dirty="0" smtClean="0">
                <a:latin typeface="+mn-lt"/>
              </a:rPr>
              <a:t>Proyectos de investigación avanzada e innovación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_tradnl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dirty="0" smtClean="0">
                <a:latin typeface="+mn-lt"/>
              </a:rPr>
              <a:t>Colaboraciones </a:t>
            </a:r>
            <a:r>
              <a:rPr lang="es-ES_tradnl" sz="1400" smtClean="0">
                <a:latin typeface="+mn-lt"/>
              </a:rPr>
              <a:t>con: Universidades, Institutos Tecnológicos y Centros de investigación           </a:t>
            </a:r>
            <a:endParaRPr lang="es-ES_tradnl" sz="1400" dirty="0" smtClean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66493" y="4336296"/>
            <a:ext cx="4394986" cy="2400657"/>
          </a:xfrm>
          <a:prstGeom prst="rect">
            <a:avLst/>
          </a:prstGeo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glow rad="63500">
              <a:srgbClr val="147C43">
                <a:alpha val="40000"/>
              </a:srgbClr>
            </a:glow>
            <a:softEdge rad="31750"/>
          </a:effectLst>
          <a:scene3d>
            <a:camera prst="orthographicFront"/>
            <a:lightRig rig="threePt" dir="t"/>
          </a:scene3d>
          <a:sp3d extrusionH="63500" contourW="38100"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+mn-lt"/>
              </a:defRPr>
            </a:lvl1pPr>
          </a:lstStyle>
          <a:p>
            <a:pPr algn="ctr"/>
            <a:endParaRPr lang="en-US" dirty="0" smtClean="0"/>
          </a:p>
          <a:p>
            <a:pPr algn="ctr"/>
            <a:r>
              <a:rPr lang="en-US" sz="1400" dirty="0" err="1" smtClean="0"/>
              <a:t>Actividades</a:t>
            </a:r>
            <a:r>
              <a:rPr lang="en-US" sz="1400" dirty="0" smtClean="0"/>
              <a:t> </a:t>
            </a:r>
            <a:r>
              <a:rPr lang="en-US" sz="1400" dirty="0" err="1" smtClean="0"/>
              <a:t>principales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b="0" dirty="0" smtClean="0"/>
              <a:t>Ensayos funcionales</a:t>
            </a:r>
          </a:p>
          <a:p>
            <a:endParaRPr lang="es-ES_tradnl" sz="1400" b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b="0" dirty="0" smtClean="0"/>
              <a:t>Ensayos de mecánicos y de durabilidad</a:t>
            </a:r>
          </a:p>
          <a:p>
            <a:r>
              <a:rPr lang="es-ES_tradnl" sz="1400" b="0" dirty="0" smtClean="0"/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b="0" dirty="0" smtClean="0"/>
              <a:t>Ensayos de limpieza</a:t>
            </a:r>
          </a:p>
          <a:p>
            <a:endParaRPr lang="es-ES_tradnl" sz="1400" b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b="0" dirty="0" smtClean="0"/>
              <a:t>Ensayos de caracterización </a:t>
            </a:r>
            <a:r>
              <a:rPr lang="es-ES_tradnl" sz="1400" b="0" smtClean="0"/>
              <a:t>de materiales</a:t>
            </a:r>
            <a:endParaRPr lang="es-ES_tradnl" b="0" dirty="0" smtClean="0"/>
          </a:p>
          <a:p>
            <a:endParaRPr lang="en-US" dirty="0"/>
          </a:p>
        </p:txBody>
      </p:sp>
      <p:sp>
        <p:nvSpPr>
          <p:cNvPr id="50" name="Datumsplatzhalter 4"/>
          <p:cNvSpPr txBox="1">
            <a:spLocks/>
          </p:cNvSpPr>
          <p:nvPr/>
        </p:nvSpPr>
        <p:spPr>
          <a:xfrm>
            <a:off x="3044826" y="6481687"/>
            <a:ext cx="2466974" cy="3556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" b="1" dirty="0" smtClean="0"/>
              <a:t>Confidential </a:t>
            </a:r>
            <a:r>
              <a:rPr lang="en-US" sz="600" dirty="0" smtClean="0"/>
              <a:t>Refer to protection notice ISO 16016</a:t>
            </a:r>
            <a:endParaRPr lang="de-DE" sz="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69429" y="370662"/>
            <a:ext cx="2122713" cy="1107996"/>
          </a:xfrm>
          <a:prstGeom prst="rect">
            <a:avLst/>
          </a:prstGeo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glow rad="63500">
              <a:srgbClr val="147C43">
                <a:alpha val="40000"/>
              </a:srgbClr>
            </a:glow>
            <a:softEdge rad="31750"/>
          </a:effectLst>
          <a:scene3d>
            <a:camera prst="orthographicFront"/>
            <a:lightRig rig="threePt" dir="t"/>
          </a:scene3d>
          <a:sp3d extrusionH="63500" contourW="38100">
            <a:bevelT/>
          </a:sp3d>
        </p:spPr>
        <p:txBody>
          <a:bodyPr wrap="square" rtlCol="0">
            <a:spAutoFit/>
          </a:bodyPr>
          <a:lstStyle/>
          <a:p>
            <a:endParaRPr lang="es-ES_tradn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ES_tradn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Personal:</a:t>
            </a:r>
          </a:p>
          <a:p>
            <a:endParaRPr lang="es-ES_tradnl" sz="12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400" b="1" smtClean="0">
                <a:latin typeface="+mn-lt"/>
              </a:rPr>
              <a:t>23 empleados (2013</a:t>
            </a:r>
            <a:r>
              <a:rPr lang="es-ES_tradnl" sz="1000" b="1" dirty="0" smtClean="0">
                <a:latin typeface="+mn-lt"/>
              </a:rPr>
              <a:t>)</a:t>
            </a:r>
          </a:p>
          <a:p>
            <a:endParaRPr lang="es-ES_tradnl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547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_tradnl" dirty="0" smtClean="0"/>
              <a:t>MANN+HUMMEL IBERICA</a:t>
            </a:r>
          </a:p>
          <a:p>
            <a:r>
              <a:rPr lang="es-ES_tradnl" sz="2000" dirty="0" err="1" smtClean="0"/>
              <a:t>I+D+i</a:t>
            </a:r>
            <a:r>
              <a:rPr lang="es-ES_tradnl" sz="2000" dirty="0" smtClean="0"/>
              <a:t> / Diseño  Producto y Simulación</a:t>
            </a:r>
            <a:endParaRPr lang="en-US" sz="20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900" y="1462568"/>
            <a:ext cx="4245371" cy="2369127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hQRERMQExQWFRQUGCEaGRcWGRkcGBkcGBghICkZGhggISchHiAkGRsVIC8gJTMqLiwuGCQxNTAqNScuLCkBCQoKDQwOGg8PFzUkHx8rKjU1NDI1NikrNTUpLTUwLTU1MjU1NSw1KjUpLzUpNTAsNTU1LCksKi0sLDQ1KjU1NP/AABEIAEQAoAMBIgACEQEDEQH/xAAbAAEAAwEBAQEAAAAAAAAAAAAAAwQFBgcCAf/EADwQAAIBAwIEAwYDBgUFAQAAAAECAwAEERIhBQYTMUFRYQciQnGBkRQyoSNSscHR0hZDYoKSFzNTY3IV/8QAGQEBAQEBAQEAAAAAAAAAAAAAAAQFAgMB/8QAMBEAAgECAgYIBwEAAAAAAAAAAAECAxEEEgUhMVGR8DNBYXGBobHBFBUiMnKC4RP/2gAMAwEAAhEDEQA/APcKUpQClKUApSqd/wATWLuMn1ZVH3YiuZTUFdnUYuTsi5Suem5glYERxBj/AOuWN2/4bZrK/wAXTuekHghft+1V1OfrkD61K8ZSW/hb1LIYCtPdxv6XO2pXlXNcN1CEeW66gk7CNyAPH8owMetZfCud7m2YHqNInikhJBHox3B9a4+NSlllGxoQ0JOrTz05p87z2mlZEHMsbxQ3AIEMuxcnGhsbBvqGX5486mHGNX/bilkH72NK/dyM/Src8d5juhUW1co0aVm//qSKMvbyKP8ASUf9FOftmrtrdpKodGDKfEfwPkR5HtX1STOZU5RV3s4+hLSlK+nmKUpQClKUABqvcdMbvp/3f0r7ktVbcjfzGR/CvhbBAc6QT5nf+NR1VXl9KhG3a2/K3v4npHKtd2Zk1zD8HUU+cYOPt2qm/GnU4E3/ADj/AKV04FQ3Nokg0uoI9f5GoZ6Pr2vCok+xOK8pFMMRTWqUbrwfscw1zLLt+LjXPzX+Qr5/wYGBZpxnzAyPuTWi/J0R+N/0/pVefkyBRqaRlHiSVA3OO5HnU8MFXfTU8z/JlqxVKPR1Mv6o4i9i0Oyhg2k4DL2OPEVYXjCyL0roM6j8sq46qfX4l9DXXnkGE/HJ91/pUTezmA/5kv3X+2uaeAxMHqStuuaHzHCSSzN3XXbWcFf2NugLLcGTyVYirfUk4H61jx2ev3mYRxju5BP0Ve7N6D6kCvUH9mUB/wAyX7r/AG1DN7KYGxmabA2AymAPT3aqjg6u3KkV09MYWKs5vvt/LFDlDiqCwvFt1ZOgpdWkIcsxUnUV/Ku6j3R28zXKj2g32c9c/LSmPtivSuE8ixW8NxCkkhFwulidOQMEbbY7E96yv+kdt/5Zvun9tUypVnGKXUTUcdo5VakqiupNWurvZr29pJyPz+btvw84Cy4yrLsr47jHgw7+tdHcRdKdJV2WY6JB4Fse6/z20k+II8hWFwz2ZQQTRzpLNqjYMMlMHHgfd7V1N3ZiQKCSNLq4x5qc4+VU01Uy2ntRj4yeF/2zYf7Wta5495PSlKoMsUpSgFKUoBSlKA8f5s5z4kOLXNla3MMMcMQkHWVAuAgJGsg7kmtnlf2xQNZQTX7CGWRnT3Vco3SIBbYHT+ZdjVPinswa845PcXUOuzeMaWD4OtVUDYHV+9U/OHs5L3PCktbdPwls56i5UKFMiE5BOWyAxPfNAb3EParw6GCG4ef3JwTGAjFiAxUtpxkDUCMnyr85n41DecKe4gcSRs0eGHpOmQQdwQfA1z/OXKF1FxGPiNlbQXK9LpGBwoCHf3lBwN8+Hr55r84FyVcWfBZ4ZF1TzTrKY4/eCZlj90Y8lXJxsPpQGnzLzJKnEJLYX9vZRpAjgzIja2dmBALOvYKD4961+b+Ny2nC3uo3SSWNEIfSNDksoJ052DAnsds96zuNcPuE4jLcpYi7jkgjQZeJdLI7k7P5hh2rQ514VNd8LlgjjxNIiYj1L7pDKSurtsAd/SgIhzp1eHXlwimK5tYn6kMgy0UqRlgCPiU7EN2YVZ4xzM1vYwzhOrPN00jQbB5ZQMAnwXOSfQVn89ckPcxSTWrdK7MLRH9yeNlIMUg7ePut8J9Ku8Z5ckuLGCNCI7iDpSxFt1WWIDZsfCfeU486ArG24vFpl61tcHI124iMQwTv05ixOR4ahvitPmzi0lulu0ZAMl1DE2Rn3ZJADj1x41yHMXBbrioSGbhywSgaWunnDLGpOWMKodTMcbagMeNdVzRwV5IbWOEaujcwOckbJE4JOT3IUfWgIueeZJrJbV4YusZJ9DRD8zp03Y6P9Q05HnjHjUfEucFe2tLm0dWSe5iiJI3Cu+GUjurDtvuDV3mXhck0tg0YyIboSPuBhelIufX3mXYedYXMnI0n4qG5tDiNrmKW5g2CsY3B66eT4/MPiA8xuBa9oHMEtq1mkc8dss8rI8sqqyoBGWzuQO4A7+NbPK90ZINRuors6iOrCqqn/wA4VmGR86yOfOEzSyWM0MAuBbzM7xlkXIMRX49u5FbnAGcw5e2Fq2o/sgyN/uym29AcbyTzRLdNA8vErYs5bVaCOMS7Fhpzr1ZwA3arvOfH7mK9htobiG3RoJJWeZAy5jIwCSwwCDuRvUXI1hc2ywW8vDlXQWDXPUhJGWY6sD3/ABAr8585CbiN3CxAEaW8gEhwdE2tWQ6D+YbHI7EZFAW+Ccw312OHXCQxi3mjLTnO6nsNOSDpOMjY9967Ks7l2SY20X4iIRTBdLopBXK7ZTHwnGQPDOK0aAUpSgOZ4tz5DazmCcMh1LhvDpshPVPkoZWQ+uPOtvhN6ZoI5mQxmRQ2gnJXUMgH1xiouI8AguCWliVyYzGSfFGYMV+WpVP0rQoClxniQt4XmK6gmNgcZywHf61dqG8s0lQxyLqRu4Pjg5/iBU1AU+McSFvBJOVLCNdWkHBOPDNXKgvbJJo3ikXUjjSw33B9RvX1a2wjRY1zpUYGWLH6sSSfmaAXdx043kIzoUtjz0jP8qy+W+YTdKweJoZFCMVLBhplXUrKw77ZHgQRWtLEGUqwyGBBHmCMY+1VOE8DhtVKQppDEE7szHAAGWYknCgAeQFAXqyLXj+u8ms9AHSRWLajk6gDsunGN++fpWvUMVmiu8irhpCCx89IwP0AFATVSuOJBJ4YNJJlVznPbp6fD11fpV2oZLNGdJSuXQEKfIPjP3wPtQE1YPNHNYsTADGZOs+gAMA3hsqn87HOyjGcGt6qXEuCw3GnrIH0505zlScbgjsdhv4YoC7WbzFxn8JbvcadekqNOcfmYLucHA3z2NaVVuIcOSeMxSDUjYyMkHKkEEEEEEEA5HlQFNeKzE25WDWkoGt1kH7PIznSwBYeowd+1atfEEIRQgzhRgZJJ282OSfma+6A/cUxSlAMUxSlAMUxSlAMUxSlAMUxSlAMUxSlAMUxSlAMUxSlAMUxSlAMUxSlAf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4570530" y="1708289"/>
            <a:ext cx="4314767" cy="1815882"/>
            <a:chOff x="4463473" y="1664473"/>
            <a:chExt cx="4314767" cy="1815882"/>
          </a:xfrm>
        </p:grpSpPr>
        <p:sp>
          <p:nvSpPr>
            <p:cNvPr id="8" name="7 CuadroTexto"/>
            <p:cNvSpPr txBox="1"/>
            <p:nvPr/>
          </p:nvSpPr>
          <p:spPr>
            <a:xfrm>
              <a:off x="4463473" y="1664473"/>
              <a:ext cx="4314767" cy="1815882"/>
            </a:xfrm>
            <a:prstGeom prst="rect">
              <a:avLst/>
            </a:prstGeom>
            <a:gradFill>
              <a:gsLst>
                <a:gs pos="42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>
              <a:glow rad="63500">
                <a:srgbClr val="147C43">
                  <a:alpha val="40000"/>
                </a:srgbClr>
              </a:glow>
              <a:softEdge rad="31750"/>
            </a:effectLst>
            <a:scene3d>
              <a:camera prst="orthographicFront"/>
              <a:lightRig rig="threePt" dir="t"/>
            </a:scene3d>
            <a:sp3d extrusionH="63500" contourW="38100"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CAD Software:</a:t>
              </a: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  <a:p>
              <a:endParaRPr lang="es-ES_tradnl" sz="1200" b="1" dirty="0" smtClean="0">
                <a:latin typeface="+mn-lt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24" y="1996856"/>
              <a:ext cx="13049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 descr="https://encrypted-tbn3.gstatic.com/images?q=tbn:ANd9GcTHTynbvhYgR95XHSGzRgptdNYW6FfsyrnTzCrOf8qEQQXzSjov0w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517" y="1996503"/>
              <a:ext cx="1053432" cy="109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240" y="1996856"/>
              <a:ext cx="1407622" cy="59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74" y="2725683"/>
              <a:ext cx="9810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CuadroTexto"/>
          <p:cNvSpPr txBox="1"/>
          <p:nvPr/>
        </p:nvSpPr>
        <p:spPr>
          <a:xfrm>
            <a:off x="1421732" y="535339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 smtClean="0"/>
          </a:p>
          <a:p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4690376" y="4514185"/>
            <a:ext cx="3616267" cy="1446550"/>
            <a:chOff x="4906844" y="3796489"/>
            <a:chExt cx="3616267" cy="1446550"/>
          </a:xfrm>
        </p:grpSpPr>
        <p:sp>
          <p:nvSpPr>
            <p:cNvPr id="15" name="14 CuadroTexto"/>
            <p:cNvSpPr txBox="1"/>
            <p:nvPr/>
          </p:nvSpPr>
          <p:spPr>
            <a:xfrm>
              <a:off x="4906844" y="3796489"/>
              <a:ext cx="3616267" cy="1446550"/>
            </a:xfrm>
            <a:prstGeom prst="rect">
              <a:avLst/>
            </a:prstGeom>
            <a:gradFill>
              <a:gsLst>
                <a:gs pos="42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>
              <a:glow rad="63500">
                <a:srgbClr val="147C43">
                  <a:alpha val="40000"/>
                </a:srgbClr>
              </a:glow>
              <a:softEdge rad="31750"/>
            </a:effectLst>
            <a:scene3d>
              <a:camera prst="orthographicFront"/>
              <a:lightRig rig="threePt" dir="t"/>
            </a:scene3d>
            <a:sp3d extrusionH="63500" contourW="38100"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latin typeface="+mn-lt"/>
                </a:defRPr>
              </a:lvl1pPr>
            </a:lstStyle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Software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CAE: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_tradnl" dirty="0"/>
            </a:p>
            <a:p>
              <a:endParaRPr lang="es-ES_tradnl" dirty="0" smtClean="0"/>
            </a:p>
            <a:p>
              <a:endParaRPr lang="es-ES_tradnl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18753" y="4100948"/>
              <a:ext cx="899623" cy="89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1771" y="4100947"/>
              <a:ext cx="889097" cy="92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2115" y="4100946"/>
              <a:ext cx="940223" cy="92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471717" y="4062858"/>
            <a:ext cx="3645413" cy="2616101"/>
            <a:chOff x="241094" y="4069428"/>
            <a:chExt cx="3645413" cy="2616101"/>
          </a:xfrm>
        </p:grpSpPr>
        <p:sp>
          <p:nvSpPr>
            <p:cNvPr id="24" name="23 CuadroTexto"/>
            <p:cNvSpPr txBox="1"/>
            <p:nvPr/>
          </p:nvSpPr>
          <p:spPr>
            <a:xfrm>
              <a:off x="241094" y="4069428"/>
              <a:ext cx="3645413" cy="2616101"/>
            </a:xfrm>
            <a:prstGeom prst="rect">
              <a:avLst/>
            </a:prstGeom>
            <a:gradFill>
              <a:gsLst>
                <a:gs pos="42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>
              <a:glow rad="63500">
                <a:srgbClr val="147C43">
                  <a:alpha val="40000"/>
                </a:srgbClr>
              </a:glow>
              <a:softEdge rad="31750"/>
            </a:effectLst>
            <a:scene3d>
              <a:camera prst="orthographicFront"/>
              <a:lightRig rig="threePt" dir="t"/>
            </a:scene3d>
            <a:sp3d extrusionH="63500" contourW="38100"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s-ES_tradnl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Ejemplos de Simulación</a:t>
              </a:r>
            </a:p>
            <a:p>
              <a:endPara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es-ES_tradnl" sz="11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Fluidodinámica</a:t>
              </a:r>
              <a:r>
                <a:rPr lang="es-ES_tradnl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                      Estructural</a:t>
              </a:r>
            </a:p>
            <a:p>
              <a:endParaRPr lang="es-ES_tradn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s-ES_tradn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es-ES_tradnl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Procesos                                    Acústica </a:t>
              </a:r>
              <a:endParaRPr lang="es-ES_tradnl" sz="1100" b="1" dirty="0" smtClean="0">
                <a:latin typeface="+mn-lt"/>
              </a:endParaRPr>
            </a:p>
            <a:p>
              <a:endParaRPr lang="es-ES_tradnl" sz="1200" dirty="0" smtClean="0">
                <a:latin typeface="+mn-lt"/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88888" y="4463014"/>
              <a:ext cx="806243" cy="6319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063800" y="4447209"/>
              <a:ext cx="1236609" cy="64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63800" y="5361865"/>
              <a:ext cx="899781" cy="82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17" y="5350076"/>
              <a:ext cx="814202" cy="931039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sp>
        <p:nvSpPr>
          <p:cNvPr id="26" name="Datumsplatzhalter 4"/>
          <p:cNvSpPr txBox="1">
            <a:spLocks/>
          </p:cNvSpPr>
          <p:nvPr/>
        </p:nvSpPr>
        <p:spPr>
          <a:xfrm>
            <a:off x="3044826" y="6481687"/>
            <a:ext cx="2466974" cy="3556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" b="1" dirty="0" smtClean="0"/>
              <a:t>Confidential </a:t>
            </a:r>
            <a:r>
              <a:rPr lang="en-US" sz="600" dirty="0" smtClean="0"/>
              <a:t>Refer to protection notice ISO 16016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770465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047" y="600501"/>
            <a:ext cx="7083425" cy="388275"/>
          </a:xfrm>
        </p:spPr>
        <p:txBody>
          <a:bodyPr/>
          <a:lstStyle/>
          <a:p>
            <a:r>
              <a:rPr lang="de-DE" dirty="0" err="1" smtClean="0"/>
              <a:t>Objetivos</a:t>
            </a:r>
            <a:r>
              <a:rPr lang="de-DE" dirty="0" smtClean="0"/>
              <a:t> </a:t>
            </a:r>
            <a:r>
              <a:rPr lang="de-DE" dirty="0" err="1" smtClean="0"/>
              <a:t>estratégicos</a:t>
            </a:r>
            <a:endParaRPr lang="de-DE" dirty="0" smtClean="0"/>
          </a:p>
        </p:txBody>
      </p:sp>
      <p:pic>
        <p:nvPicPr>
          <p:cNvPr id="13315" name="Picture 4" descr="hintergrundflaec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19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97"/>
          <p:cNvSpPr>
            <a:spLocks noChangeArrowheads="1"/>
          </p:cNvSpPr>
          <p:nvPr/>
        </p:nvSpPr>
        <p:spPr bwMode="auto">
          <a:xfrm>
            <a:off x="949325" y="1557338"/>
            <a:ext cx="6648450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Nuestros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objetivos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para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600" b="1" dirty="0">
                <a:solidFill>
                  <a:srgbClr val="147C43"/>
                </a:solidFill>
                <a:latin typeface="Arial" charset="0"/>
              </a:rPr>
              <a:t>2018.</a:t>
            </a:r>
          </a:p>
        </p:txBody>
      </p:sp>
      <p:pic>
        <p:nvPicPr>
          <p:cNvPr id="13318" name="Picture 95" descr="hintergrundflaech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58988"/>
            <a:ext cx="31432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9" descr="hintergrundflaech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058988"/>
            <a:ext cx="31432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41"/>
          <p:cNvSpPr>
            <a:spLocks noChangeArrowheads="1"/>
          </p:cNvSpPr>
          <p:nvPr/>
        </p:nvSpPr>
        <p:spPr bwMode="auto">
          <a:xfrm>
            <a:off x="4378325" y="2233613"/>
            <a:ext cx="1735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0" rIns="0" bIns="0"/>
          <a:lstStyle/>
          <a:p>
            <a:pPr algn="ctr" eaLnBrk="0" hangingPunct="0">
              <a:lnSpc>
                <a:spcPct val="11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North/South America 25%</a:t>
            </a:r>
          </a:p>
        </p:txBody>
      </p:sp>
      <p:sp>
        <p:nvSpPr>
          <p:cNvPr id="13321" name="Rectangle 41"/>
          <p:cNvSpPr>
            <a:spLocks noChangeArrowheads="1"/>
          </p:cNvSpPr>
          <p:nvPr/>
        </p:nvSpPr>
        <p:spPr bwMode="auto">
          <a:xfrm>
            <a:off x="6119813" y="2233613"/>
            <a:ext cx="1477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4000" bIns="0"/>
          <a:lstStyle/>
          <a:p>
            <a:pPr algn="ctr" eaLnBrk="0" hangingPunct="0">
              <a:lnSpc>
                <a:spcPct val="11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Asia</a:t>
            </a:r>
          </a:p>
          <a:p>
            <a:pPr algn="ctr" eaLnBrk="0" hangingPunct="0">
              <a:lnSpc>
                <a:spcPct val="11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25%</a:t>
            </a:r>
          </a:p>
        </p:txBody>
      </p:sp>
      <p:sp>
        <p:nvSpPr>
          <p:cNvPr id="13322" name="Rectangle 41"/>
          <p:cNvSpPr>
            <a:spLocks noChangeArrowheads="1"/>
          </p:cNvSpPr>
          <p:nvPr/>
        </p:nvSpPr>
        <p:spPr bwMode="auto">
          <a:xfrm>
            <a:off x="4454525" y="5875338"/>
            <a:ext cx="3143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3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Europe 50%</a:t>
            </a:r>
          </a:p>
        </p:txBody>
      </p:sp>
      <p:pic>
        <p:nvPicPr>
          <p:cNvPr id="13323" name="Picture 72" descr="strat-ziele_kuchendiag_1102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800350"/>
            <a:ext cx="305911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82" descr="märkte_kuchendiag_1102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781300"/>
            <a:ext cx="305911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41"/>
          <p:cNvSpPr>
            <a:spLocks noChangeArrowheads="1"/>
          </p:cNvSpPr>
          <p:nvPr/>
        </p:nvSpPr>
        <p:spPr bwMode="auto">
          <a:xfrm>
            <a:off x="977900" y="5913438"/>
            <a:ext cx="1420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Automotive </a:t>
            </a:r>
            <a:br>
              <a:rPr lang="de-DE" sz="1400">
                <a:solidFill>
                  <a:srgbClr val="636363"/>
                </a:solidFill>
                <a:latin typeface="Arial" charset="0"/>
              </a:rPr>
            </a:br>
            <a:r>
              <a:rPr lang="de-DE" sz="1400">
                <a:solidFill>
                  <a:srgbClr val="636363"/>
                </a:solidFill>
                <a:latin typeface="Arial" charset="0"/>
              </a:rPr>
              <a:t>OE</a:t>
            </a:r>
          </a:p>
        </p:txBody>
      </p:sp>
      <p:sp>
        <p:nvSpPr>
          <p:cNvPr id="13326" name="Rectangle 41"/>
          <p:cNvSpPr>
            <a:spLocks noChangeArrowheads="1"/>
          </p:cNvSpPr>
          <p:nvPr/>
        </p:nvSpPr>
        <p:spPr bwMode="auto">
          <a:xfrm>
            <a:off x="2643188" y="5913438"/>
            <a:ext cx="1420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Automotive aftermarket</a:t>
            </a:r>
          </a:p>
        </p:txBody>
      </p:sp>
      <p:sp>
        <p:nvSpPr>
          <p:cNvPr id="13327" name="Rectangle 41"/>
          <p:cNvSpPr>
            <a:spLocks noChangeArrowheads="1"/>
          </p:cNvSpPr>
          <p:nvPr/>
        </p:nvSpPr>
        <p:spPr bwMode="auto">
          <a:xfrm>
            <a:off x="1766888" y="2446338"/>
            <a:ext cx="1420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30000"/>
              </a:lnSpc>
            </a:pPr>
            <a:r>
              <a:rPr lang="de-DE" sz="1400">
                <a:solidFill>
                  <a:srgbClr val="636363"/>
                </a:solidFill>
                <a:latin typeface="Arial" charset="0"/>
              </a:rPr>
              <a:t>Non-Automotive</a:t>
            </a:r>
          </a:p>
        </p:txBody>
      </p:sp>
      <p:sp>
        <p:nvSpPr>
          <p:cNvPr id="13328" name="Text Box 91"/>
          <p:cNvSpPr txBox="1">
            <a:spLocks noChangeArrowheads="1"/>
          </p:cNvSpPr>
          <p:nvPr/>
        </p:nvSpPr>
        <p:spPr bwMode="auto">
          <a:xfrm>
            <a:off x="1673225" y="4564063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algn="ctr">
              <a:lnSpc>
                <a:spcPct val="130000"/>
              </a:lnSpc>
              <a:buFont typeface="Wingdings" pitchFamily="2" charset="2"/>
              <a:buNone/>
            </a:pPr>
            <a:r>
              <a:rPr lang="de-DE" sz="1400" b="1">
                <a:solidFill>
                  <a:schemeClr val="bg1"/>
                </a:solidFill>
                <a:latin typeface="Arial" charset="0"/>
              </a:rPr>
              <a:t>1/3</a:t>
            </a:r>
          </a:p>
        </p:txBody>
      </p:sp>
      <p:sp>
        <p:nvSpPr>
          <p:cNvPr id="13329" name="Text Box 92"/>
          <p:cNvSpPr txBox="1">
            <a:spLocks noChangeArrowheads="1"/>
          </p:cNvSpPr>
          <p:nvPr/>
        </p:nvSpPr>
        <p:spPr bwMode="auto">
          <a:xfrm>
            <a:off x="3016250" y="4564063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algn="ctr">
              <a:lnSpc>
                <a:spcPct val="130000"/>
              </a:lnSpc>
              <a:buFont typeface="Wingdings" pitchFamily="2" charset="2"/>
              <a:buNone/>
            </a:pPr>
            <a:r>
              <a:rPr lang="de-DE" sz="1400" b="1">
                <a:solidFill>
                  <a:schemeClr val="bg1"/>
                </a:solidFill>
                <a:latin typeface="Arial" charset="0"/>
              </a:rPr>
              <a:t>1/3</a:t>
            </a:r>
          </a:p>
        </p:txBody>
      </p:sp>
      <p:sp>
        <p:nvSpPr>
          <p:cNvPr id="13330" name="Text Box 93"/>
          <p:cNvSpPr txBox="1">
            <a:spLocks noChangeArrowheads="1"/>
          </p:cNvSpPr>
          <p:nvPr/>
        </p:nvSpPr>
        <p:spPr bwMode="auto">
          <a:xfrm>
            <a:off x="2344738" y="3381375"/>
            <a:ext cx="338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algn="ctr">
              <a:lnSpc>
                <a:spcPct val="130000"/>
              </a:lnSpc>
              <a:buFont typeface="Wingdings" pitchFamily="2" charset="2"/>
              <a:buNone/>
            </a:pPr>
            <a:r>
              <a:rPr lang="de-DE" sz="1400" b="1">
                <a:solidFill>
                  <a:schemeClr val="bg1"/>
                </a:solidFill>
                <a:latin typeface="Arial" charset="0"/>
              </a:rPr>
              <a:t>1/3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179512" y="1340768"/>
            <a:ext cx="7419975" cy="330979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err="1">
                <a:solidFill>
                  <a:srgbClr val="4D4D4D"/>
                </a:solidFill>
                <a:latin typeface="+mn-lt"/>
              </a:rPr>
              <a:t>I+D+i</a:t>
            </a:r>
            <a:r>
              <a:rPr lang="es-ES_tradnl" b="1" dirty="0">
                <a:solidFill>
                  <a:srgbClr val="4D4D4D"/>
                </a:solidFill>
                <a:latin typeface="+mn-lt"/>
              </a:rPr>
              <a:t> Laboratorio</a:t>
            </a:r>
            <a:endParaRPr lang="en-US" b="1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FBF3-FA71-4B11-9130-3E5CF8CEB070}" type="slidenum">
              <a:rPr lang="de-DE" smtClean="0">
                <a:solidFill>
                  <a:srgbClr val="636363">
                    <a:tint val="75000"/>
                  </a:srgbClr>
                </a:solidFill>
              </a:rPr>
              <a:pPr/>
              <a:t>30</a:t>
            </a:fld>
            <a:endParaRPr lang="de-DE">
              <a:solidFill>
                <a:srgbClr val="636363">
                  <a:tint val="75000"/>
                </a:srgbClr>
              </a:solidFill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4499993" y="1792614"/>
            <a:ext cx="4392488" cy="4608512"/>
          </a:xfrm>
          <a:prstGeom prst="rect">
            <a:avLst/>
          </a:prstGeom>
          <a:ln>
            <a:solidFill>
              <a:srgbClr val="116939"/>
            </a:solidFill>
          </a:ln>
        </p:spPr>
        <p:txBody>
          <a:bodyPr lIns="0" tIns="0" rIns="0" bIns="0"/>
          <a:lstStyle>
            <a:lvl1pPr marL="284163" indent="-2841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>
                <a:srgbClr val="147C43"/>
              </a:buClr>
              <a:buFont typeface="Wingdings" pitchFamily="2" charset="2"/>
              <a:defRPr sz="16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4588" indent="-1936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527175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9097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3669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241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2813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385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171450">
              <a:buFont typeface="Wingdings" pitchFamily="2" charset="2"/>
              <a:buChar char="Ø"/>
            </a:pPr>
            <a:r>
              <a:rPr lang="es-ES_tradnl" sz="1400" b="1" kern="0" smtClean="0">
                <a:solidFill>
                  <a:srgbClr val="116939"/>
                </a:solidFill>
              </a:rPr>
              <a:t> Ensayos </a:t>
            </a:r>
            <a:r>
              <a:rPr lang="es-ES_tradnl" sz="1400" b="1" kern="0" dirty="0" smtClean="0">
                <a:solidFill>
                  <a:srgbClr val="116939"/>
                </a:solidFill>
              </a:rPr>
              <a:t>durabilidad</a:t>
            </a:r>
            <a:endParaRPr lang="es-ES_tradnl" sz="1400" b="1" kern="0" dirty="0">
              <a:solidFill>
                <a:srgbClr val="116939"/>
              </a:solidFill>
            </a:endParaRPr>
          </a:p>
          <a:p>
            <a:pPr marL="342900" indent="-171450">
              <a:lnSpc>
                <a:spcPct val="100000"/>
              </a:lnSpc>
              <a:buFont typeface="Wingdings" pitchFamily="2" charset="2"/>
              <a:buChar char="Ø"/>
            </a:pPr>
            <a:endParaRPr lang="es-ES_tradnl" sz="1400" b="1" kern="0" dirty="0" smtClean="0">
              <a:solidFill>
                <a:srgbClr val="116939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Resistencia vibraciones</a:t>
            </a:r>
            <a:endParaRPr lang="es-ES_tradnl" sz="1400" kern="0" dirty="0">
              <a:solidFill>
                <a:srgbClr val="636363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err="1">
                <a:solidFill>
                  <a:srgbClr val="636363"/>
                </a:solidFill>
              </a:rPr>
              <a:t>S</a:t>
            </a:r>
            <a:r>
              <a:rPr lang="es-ES_tradnl" sz="1400" kern="0" dirty="0" err="1" smtClean="0">
                <a:solidFill>
                  <a:srgbClr val="636363"/>
                </a:solidFill>
              </a:rPr>
              <a:t>troke</a:t>
            </a:r>
            <a:r>
              <a:rPr lang="es-ES_tradnl" sz="1400" kern="0" dirty="0" smtClean="0">
                <a:solidFill>
                  <a:srgbClr val="636363"/>
                </a:solidFill>
              </a:rPr>
              <a:t> test</a:t>
            </a: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>
                <a:solidFill>
                  <a:srgbClr val="636363"/>
                </a:solidFill>
              </a:rPr>
              <a:t> </a:t>
            </a:r>
            <a:r>
              <a:rPr lang="es-ES_tradnl" sz="1400" kern="0" dirty="0" smtClean="0">
                <a:solidFill>
                  <a:srgbClr val="636363"/>
                </a:solidFill>
              </a:rPr>
              <a:t>Envejecimientos térmicos</a:t>
            </a: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Ciclos climáticos</a:t>
            </a:r>
          </a:p>
          <a:p>
            <a:pPr marL="446088" lvl="1" indent="-180975">
              <a:buFont typeface="Wingdings" pitchFamily="2" charset="2"/>
              <a:buChar char="ü"/>
            </a:pPr>
            <a:endParaRPr lang="es-ES_tradnl" sz="1000" kern="0" dirty="0">
              <a:solidFill>
                <a:srgbClr val="636363"/>
              </a:solidFill>
            </a:endParaRPr>
          </a:p>
          <a:p>
            <a:pPr marL="171450" indent="0"/>
            <a:endParaRPr lang="es-ES_tradnl" sz="1000" kern="0" dirty="0" smtClean="0"/>
          </a:p>
          <a:p>
            <a:pPr marL="0" indent="0"/>
            <a:endParaRPr lang="en-US" sz="1000" kern="0" dirty="0" smtClean="0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428901" y="1802845"/>
            <a:ext cx="3999083" cy="4598281"/>
          </a:xfrm>
          <a:prstGeom prst="rect">
            <a:avLst/>
          </a:prstGeom>
          <a:ln>
            <a:solidFill>
              <a:srgbClr val="116939"/>
            </a:solidFill>
          </a:ln>
        </p:spPr>
        <p:txBody>
          <a:bodyPr lIns="0" tIns="0" rIns="0" bIns="0"/>
          <a:lstStyle>
            <a:lvl1pPr marL="284163" indent="-2841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>
                <a:srgbClr val="147C43"/>
              </a:buClr>
              <a:buFont typeface="Wingdings" pitchFamily="2" charset="2"/>
              <a:defRPr sz="16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4588" indent="-1936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527175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9097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3669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241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2813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385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171450">
              <a:buFont typeface="Wingdings" pitchFamily="2" charset="2"/>
              <a:buChar char="Ø"/>
            </a:pPr>
            <a:r>
              <a:rPr lang="es-ES_tradnl" sz="1100" b="1" kern="0" dirty="0" smtClean="0"/>
              <a:t> </a:t>
            </a:r>
            <a:r>
              <a:rPr lang="es-ES_tradnl" sz="1400" b="1" kern="0" dirty="0" smtClean="0">
                <a:solidFill>
                  <a:srgbClr val="116939"/>
                </a:solidFill>
              </a:rPr>
              <a:t>Ensayos funcionales</a:t>
            </a:r>
            <a:endParaRPr lang="es-ES_tradnl" sz="1400" b="1" kern="0" dirty="0">
              <a:solidFill>
                <a:srgbClr val="116939"/>
              </a:solidFill>
            </a:endParaRPr>
          </a:p>
          <a:p>
            <a:pPr marL="361950" lvl="1" indent="-180975">
              <a:spcAft>
                <a:spcPts val="0"/>
              </a:spcAft>
              <a:buFont typeface="Wingdings" pitchFamily="2" charset="2"/>
              <a:buChar char="ü"/>
            </a:pPr>
            <a:endParaRPr lang="es-ES_tradnl" sz="1400" kern="0" dirty="0" smtClean="0">
              <a:solidFill>
                <a:srgbClr val="636363"/>
              </a:solidFill>
            </a:endParaRP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Pérdida de carga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Capacidad retención polvo (tiempo servicio)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Eficacia filtración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Ensayos resistencia al agua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Estanqueidad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Señal MAF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Resistencia al colapso</a:t>
            </a:r>
          </a:p>
          <a:p>
            <a:pPr marL="180975" lvl="1" indent="0">
              <a:buNone/>
            </a:pPr>
            <a:endParaRPr lang="es-ES_tradnl" sz="1000" kern="0" dirty="0" smtClean="0">
              <a:solidFill>
                <a:srgbClr val="636363"/>
              </a:solidFill>
            </a:endParaRPr>
          </a:p>
          <a:p>
            <a:pPr marL="0" indent="0"/>
            <a:endParaRPr lang="en-US" sz="1000" kern="0" dirty="0" smtClean="0"/>
          </a:p>
        </p:txBody>
      </p:sp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508523" y="476672"/>
            <a:ext cx="8153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kern="0" dirty="0" smtClean="0"/>
              <a:t>MANN+HUMMEL IBÉRICA</a:t>
            </a:r>
            <a:endParaRPr lang="de-DE" kern="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" y="4118946"/>
            <a:ext cx="2000845" cy="15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15" y="3335035"/>
            <a:ext cx="1541115" cy="11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Z:\Laboratorio\Filtros de Aire\Ford\FOTOS\FOR1217-08\Vibraciones\E.Inicial\DSCN52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19" y="3309779"/>
            <a:ext cx="1898392" cy="14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Z:\INTERCAMBIO_FICHEROS\E_Rodriguez\la foto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46" y="4782112"/>
            <a:ext cx="3812921" cy="14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9107" y="3320052"/>
            <a:ext cx="2109796" cy="1413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Imagen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3" y="5275697"/>
            <a:ext cx="2244817" cy="10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77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3719630"/>
            <a:ext cx="1656184" cy="14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0398" y="3584610"/>
            <a:ext cx="1852295" cy="1252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179512" y="1340768"/>
            <a:ext cx="7419975" cy="330979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err="1">
                <a:solidFill>
                  <a:srgbClr val="4D4D4D"/>
                </a:solidFill>
              </a:rPr>
              <a:t>I+D+i</a:t>
            </a:r>
            <a:r>
              <a:rPr lang="es-ES_tradnl" b="1" dirty="0">
                <a:solidFill>
                  <a:srgbClr val="4D4D4D"/>
                </a:solidFill>
              </a:rPr>
              <a:t> Laboratorio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FBF3-FA71-4B11-9130-3E5CF8CEB070}" type="slidenum">
              <a:rPr lang="de-DE" smtClean="0">
                <a:solidFill>
                  <a:srgbClr val="636363">
                    <a:tint val="75000"/>
                  </a:srgbClr>
                </a:solidFill>
              </a:rPr>
              <a:pPr/>
              <a:t>31</a:t>
            </a:fld>
            <a:endParaRPr lang="de-DE">
              <a:solidFill>
                <a:srgbClr val="636363">
                  <a:tint val="75000"/>
                </a:srgbClr>
              </a:solidFill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395537" y="1772816"/>
            <a:ext cx="2520279" cy="4608512"/>
          </a:xfrm>
          <a:prstGeom prst="rect">
            <a:avLst/>
          </a:prstGeom>
          <a:ln>
            <a:solidFill>
              <a:srgbClr val="116939"/>
            </a:solidFill>
          </a:ln>
        </p:spPr>
        <p:txBody>
          <a:bodyPr lIns="0" tIns="0" rIns="0" bIns="0"/>
          <a:lstStyle>
            <a:lvl1pPr marL="284163" indent="-2841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>
                <a:srgbClr val="147C43"/>
              </a:buClr>
              <a:buFont typeface="Wingdings" pitchFamily="2" charset="2"/>
              <a:defRPr sz="16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4588" indent="-1936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527175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9097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3669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241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2813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385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es-ES_tradnl" sz="1400" b="1" kern="0" dirty="0" smtClean="0">
                <a:solidFill>
                  <a:srgbClr val="116939"/>
                </a:solidFill>
              </a:rPr>
              <a:t>Ensayos mecánicos</a:t>
            </a:r>
          </a:p>
          <a:p>
            <a:pPr marL="342900" indent="-171450">
              <a:lnSpc>
                <a:spcPct val="100000"/>
              </a:lnSpc>
              <a:buFont typeface="Wingdings" pitchFamily="2" charset="2"/>
              <a:buChar char="Ø"/>
            </a:pPr>
            <a:endParaRPr lang="es-ES_tradnl" sz="1400" b="1" kern="0" dirty="0" smtClean="0">
              <a:solidFill>
                <a:srgbClr val="116939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Par de apriete</a:t>
            </a:r>
            <a:endParaRPr lang="es-ES_tradnl" sz="1400" kern="0" dirty="0">
              <a:solidFill>
                <a:srgbClr val="636363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Fuerzas montaje / desmontaje</a:t>
            </a: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Resistencia soldadura</a:t>
            </a: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Rigidez estática y dinámica</a:t>
            </a: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Resistencia a la presión</a:t>
            </a:r>
          </a:p>
          <a:p>
            <a:pPr marL="446088" lvl="1" indent="-180975">
              <a:buFont typeface="Wingdings" pitchFamily="2" charset="2"/>
              <a:buChar char="ü"/>
            </a:pPr>
            <a:endParaRPr lang="es-ES_tradnl" sz="1000" kern="0" dirty="0" smtClean="0">
              <a:solidFill>
                <a:srgbClr val="636363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endParaRPr lang="es-ES_tradnl" sz="1000" kern="0" dirty="0">
              <a:solidFill>
                <a:srgbClr val="636363"/>
              </a:solidFill>
            </a:endParaRPr>
          </a:p>
          <a:p>
            <a:pPr marL="171450" indent="0"/>
            <a:endParaRPr lang="es-ES_tradnl" sz="1000" kern="0" dirty="0" smtClean="0"/>
          </a:p>
          <a:p>
            <a:pPr marL="0" indent="0"/>
            <a:endParaRPr lang="en-US" sz="1000" kern="0" dirty="0" smtClean="0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6156176" y="1772816"/>
            <a:ext cx="2736304" cy="4598281"/>
          </a:xfrm>
          <a:prstGeom prst="rect">
            <a:avLst/>
          </a:prstGeom>
          <a:ln>
            <a:solidFill>
              <a:srgbClr val="116939"/>
            </a:solidFill>
          </a:ln>
        </p:spPr>
        <p:txBody>
          <a:bodyPr lIns="0" tIns="0" rIns="0" bIns="0"/>
          <a:lstStyle>
            <a:lvl1pPr marL="284163" indent="-2841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>
                <a:srgbClr val="147C43"/>
              </a:buClr>
              <a:buFont typeface="Wingdings" pitchFamily="2" charset="2"/>
              <a:defRPr sz="16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4588" indent="-1936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527175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9097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3669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241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2813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385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es-ES_tradnl" sz="1400" b="1" kern="0" smtClean="0">
                <a:solidFill>
                  <a:srgbClr val="116939"/>
                </a:solidFill>
              </a:rPr>
              <a:t>Ensayos </a:t>
            </a:r>
            <a:r>
              <a:rPr lang="es-ES_tradnl" sz="1400" b="1" kern="0" dirty="0" smtClean="0">
                <a:solidFill>
                  <a:srgbClr val="116939"/>
                </a:solidFill>
              </a:rPr>
              <a:t>materias primas</a:t>
            </a:r>
            <a:endParaRPr lang="es-ES_tradnl" sz="1400" b="1" kern="0" dirty="0">
              <a:solidFill>
                <a:srgbClr val="116939"/>
              </a:solidFill>
            </a:endParaRPr>
          </a:p>
          <a:p>
            <a:pPr marL="171450" indent="0">
              <a:lnSpc>
                <a:spcPct val="100000"/>
              </a:lnSpc>
            </a:pPr>
            <a:endParaRPr lang="es-ES_tradnl" sz="1400" b="1" kern="0" dirty="0">
              <a:solidFill>
                <a:srgbClr val="116939"/>
              </a:solidFill>
            </a:endParaRP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>
                <a:solidFill>
                  <a:srgbClr val="636363"/>
                </a:solidFill>
              </a:rPr>
              <a:t>M</a:t>
            </a:r>
            <a:r>
              <a:rPr lang="es-ES_tradnl" sz="1400" kern="0" dirty="0" smtClean="0">
                <a:solidFill>
                  <a:srgbClr val="636363"/>
                </a:solidFill>
              </a:rPr>
              <a:t>edios filtrantes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>
                <a:solidFill>
                  <a:srgbClr val="636363"/>
                </a:solidFill>
              </a:rPr>
              <a:t>P</a:t>
            </a:r>
            <a:r>
              <a:rPr lang="es-ES_tradnl" sz="1400" kern="0" dirty="0" smtClean="0">
                <a:solidFill>
                  <a:srgbClr val="636363"/>
                </a:solidFill>
              </a:rPr>
              <a:t>lásticos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Elastómeros</a:t>
            </a:r>
          </a:p>
          <a:p>
            <a:pPr marL="361950" lvl="1" indent="-180975">
              <a:buFont typeface="Wingdings" pitchFamily="2" charset="2"/>
              <a:buChar char="ü"/>
            </a:pPr>
            <a:r>
              <a:rPr lang="es-ES_tradnl" sz="1400" kern="0" dirty="0">
                <a:solidFill>
                  <a:srgbClr val="636363"/>
                </a:solidFill>
              </a:rPr>
              <a:t>P</a:t>
            </a:r>
            <a:r>
              <a:rPr lang="es-ES_tradnl" sz="1400" kern="0" dirty="0" smtClean="0">
                <a:solidFill>
                  <a:srgbClr val="636363"/>
                </a:solidFill>
              </a:rPr>
              <a:t>iezas metálicas</a:t>
            </a:r>
          </a:p>
          <a:p>
            <a:pPr marL="361950" lvl="1" indent="-180975">
              <a:buFont typeface="Wingdings" pitchFamily="2" charset="2"/>
              <a:buChar char="ü"/>
            </a:pPr>
            <a:endParaRPr lang="es-ES_tradnl" sz="1000" kern="0" dirty="0" smtClean="0">
              <a:solidFill>
                <a:srgbClr val="636363"/>
              </a:solidFill>
            </a:endParaRPr>
          </a:p>
          <a:p>
            <a:pPr marL="361950" lvl="1" indent="-180975">
              <a:buFont typeface="Wingdings" pitchFamily="2" charset="2"/>
              <a:buChar char="ü"/>
            </a:pPr>
            <a:endParaRPr lang="es-ES_tradnl" sz="1000" kern="0" dirty="0" smtClean="0">
              <a:solidFill>
                <a:srgbClr val="636363"/>
              </a:solidFill>
            </a:endParaRPr>
          </a:p>
          <a:p>
            <a:pPr marL="361950" lvl="1" indent="-180975">
              <a:buFont typeface="Wingdings" pitchFamily="2" charset="2"/>
              <a:buChar char="ü"/>
            </a:pPr>
            <a:endParaRPr lang="es-ES_tradnl" sz="1000" kern="0" dirty="0" smtClean="0">
              <a:solidFill>
                <a:srgbClr val="636363"/>
              </a:solidFill>
            </a:endParaRPr>
          </a:p>
          <a:p>
            <a:pPr marL="0" indent="0"/>
            <a:endParaRPr lang="en-US" sz="1000" kern="0" dirty="0" smtClean="0"/>
          </a:p>
        </p:txBody>
      </p:sp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508523" y="476672"/>
            <a:ext cx="8153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kern="0" dirty="0" smtClean="0"/>
              <a:t>MANN+HUMMEL IBÉRICA</a:t>
            </a:r>
            <a:endParaRPr lang="de-DE" kern="0" dirty="0" smtClean="0"/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3203849" y="1772816"/>
            <a:ext cx="2641514" cy="4608512"/>
          </a:xfrm>
          <a:prstGeom prst="rect">
            <a:avLst/>
          </a:prstGeom>
          <a:ln>
            <a:solidFill>
              <a:srgbClr val="116939"/>
            </a:solidFill>
          </a:ln>
        </p:spPr>
        <p:txBody>
          <a:bodyPr lIns="0" tIns="0" rIns="0" bIns="0"/>
          <a:lstStyle>
            <a:lvl1pPr marL="284163" indent="-2841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>
                <a:srgbClr val="147C43"/>
              </a:buClr>
              <a:buFont typeface="Wingdings" pitchFamily="2" charset="2"/>
              <a:defRPr sz="16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4588" indent="-1936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527175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9097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3669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241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2813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38563" indent="-1920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47C43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es-ES_tradnl" sz="1400" b="1" kern="0" dirty="0" smtClean="0">
                <a:solidFill>
                  <a:srgbClr val="116939"/>
                </a:solidFill>
              </a:rPr>
              <a:t>Ensayos limpieza (CCM)</a:t>
            </a:r>
          </a:p>
          <a:p>
            <a:pPr marL="342900" indent="-171450">
              <a:lnSpc>
                <a:spcPct val="100000"/>
              </a:lnSpc>
              <a:buFont typeface="Wingdings" pitchFamily="2" charset="2"/>
              <a:buChar char="Ø"/>
            </a:pPr>
            <a:endParaRPr lang="es-ES_tradnl" sz="1400" b="1" kern="0" dirty="0" smtClean="0">
              <a:solidFill>
                <a:srgbClr val="116939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Análisis gravimétrico</a:t>
            </a:r>
            <a:endParaRPr lang="es-ES_tradnl" sz="1400" kern="0" dirty="0">
              <a:solidFill>
                <a:srgbClr val="636363"/>
              </a:solidFill>
            </a:endParaRPr>
          </a:p>
          <a:p>
            <a:pPr marL="446088" lvl="1" indent="-180975">
              <a:buFont typeface="Wingdings" pitchFamily="2" charset="2"/>
              <a:buChar char="ü"/>
            </a:pPr>
            <a:r>
              <a:rPr lang="es-ES_tradnl" sz="1400" kern="0" dirty="0" smtClean="0">
                <a:solidFill>
                  <a:srgbClr val="636363"/>
                </a:solidFill>
              </a:rPr>
              <a:t>Análisis granulométrico</a:t>
            </a:r>
          </a:p>
          <a:p>
            <a:pPr marL="446088" lvl="1" indent="-180975">
              <a:buFont typeface="Wingdings" pitchFamily="2" charset="2"/>
              <a:buChar char="ü"/>
            </a:pPr>
            <a:endParaRPr lang="es-ES_tradnl" sz="1000" kern="0" dirty="0">
              <a:solidFill>
                <a:srgbClr val="636363"/>
              </a:solidFill>
            </a:endParaRPr>
          </a:p>
          <a:p>
            <a:pPr marL="171450" indent="0"/>
            <a:endParaRPr lang="es-ES_tradnl" sz="1000" kern="0" dirty="0" smtClean="0"/>
          </a:p>
          <a:p>
            <a:pPr marL="0" indent="0"/>
            <a:endParaRPr lang="en-US" sz="1000" kern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73" y="2753150"/>
            <a:ext cx="1020914" cy="1388107"/>
          </a:xfrm>
          <a:prstGeom prst="rect">
            <a:avLst/>
          </a:prstGeom>
          <a:noFill/>
          <a:ln w="9525">
            <a:solidFill>
              <a:srgbClr val="1169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212" y="3868513"/>
            <a:ext cx="2224928" cy="973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19 Imagen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074" y="3232496"/>
            <a:ext cx="1959082" cy="107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20 Imagen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7478" y="4942987"/>
            <a:ext cx="2485215" cy="135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9" y="4889000"/>
            <a:ext cx="993147" cy="747630"/>
          </a:xfrm>
          <a:prstGeom prst="rect">
            <a:avLst/>
          </a:prstGeom>
          <a:noFill/>
          <a:ln w="9525">
            <a:solidFill>
              <a:srgbClr val="1169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Z:\Laboratorio\Filtros de Aire\Renault\FOTOS\RSA 1152\funcionales abrazaderas\P1100060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5623" y="5256359"/>
            <a:ext cx="956384" cy="10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INTERCAMBIO_FICHEROS\E_Rodriguez\la foto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0062" y="5281070"/>
            <a:ext cx="2114174" cy="9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35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1522"/>
            <a:ext cx="8153400" cy="603250"/>
          </a:xfrm>
        </p:spPr>
        <p:txBody>
          <a:bodyPr/>
          <a:lstStyle/>
          <a:p>
            <a:r>
              <a:rPr lang="es-ES" smtClean="0"/>
              <a:t>MANN+HUMMEL IBÉRICA, S.A.U.</a:t>
            </a:r>
            <a:endParaRPr lang="de-DE" smtClean="0"/>
          </a:p>
        </p:txBody>
      </p:sp>
      <p:pic>
        <p:nvPicPr>
          <p:cNvPr id="55299" name="Picture 2051" descr="zertifik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2" y="2322286"/>
            <a:ext cx="3666523" cy="30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4143375" y="2286000"/>
            <a:ext cx="4643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4163" indent="-284163">
              <a:defRPr/>
            </a:pPr>
            <a:r>
              <a:rPr lang="en-US" altLang="es-ES_tradnl" sz="20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es-ES_tradnl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es-ES_tradnl" sz="2000" dirty="0" err="1" smtClean="0">
                <a:latin typeface="+mn-lt"/>
                <a:cs typeface="Arial" charset="0"/>
              </a:rPr>
              <a:t>Certificaciones</a:t>
            </a:r>
            <a:r>
              <a:rPr lang="en-US" altLang="es-ES_tradnl" sz="2000" dirty="0" smtClean="0">
                <a:latin typeface="+mn-lt"/>
                <a:cs typeface="Arial" charset="0"/>
              </a:rPr>
              <a:t> del </a:t>
            </a:r>
            <a:r>
              <a:rPr lang="en-US" altLang="es-ES_tradnl" sz="2000" dirty="0" err="1" smtClean="0">
                <a:latin typeface="+mn-lt"/>
                <a:cs typeface="Arial" charset="0"/>
              </a:rPr>
              <a:t>sistema</a:t>
            </a:r>
            <a:r>
              <a:rPr lang="en-US" altLang="es-ES_tradnl" sz="2000" dirty="0" smtClean="0">
                <a:latin typeface="+mn-lt"/>
                <a:cs typeface="Arial" charset="0"/>
              </a:rPr>
              <a:t> </a:t>
            </a:r>
            <a:r>
              <a:rPr lang="en-US" altLang="es-ES_tradnl" sz="2000" dirty="0" err="1" smtClean="0">
                <a:latin typeface="+mn-lt"/>
                <a:cs typeface="Arial" charset="0"/>
              </a:rPr>
              <a:t>gestión</a:t>
            </a:r>
            <a:r>
              <a:rPr lang="en-US" altLang="es-ES_tradnl" sz="2000" dirty="0" smtClean="0">
                <a:latin typeface="+mn-lt"/>
                <a:cs typeface="Arial" charset="0"/>
              </a:rPr>
              <a:t> de </a:t>
            </a:r>
            <a:r>
              <a:rPr lang="en-US" altLang="es-ES_tradnl" sz="2000" dirty="0" err="1" smtClean="0">
                <a:latin typeface="+mn-lt"/>
                <a:cs typeface="Arial" charset="0"/>
              </a:rPr>
              <a:t>calidad</a:t>
            </a:r>
            <a:r>
              <a:rPr lang="en-US" altLang="es-ES_tradnl" sz="2000" dirty="0" smtClean="0">
                <a:latin typeface="+mn-lt"/>
                <a:cs typeface="Arial" charset="0"/>
              </a:rPr>
              <a:t> y </a:t>
            </a:r>
            <a:r>
              <a:rPr lang="en-US" altLang="es-ES_tradnl" sz="2000" dirty="0" err="1" smtClean="0">
                <a:latin typeface="+mn-lt"/>
                <a:cs typeface="Arial" charset="0"/>
              </a:rPr>
              <a:t>medio</a:t>
            </a:r>
            <a:r>
              <a:rPr lang="en-US" altLang="es-ES_tradnl" sz="2000" dirty="0" smtClean="0">
                <a:latin typeface="+mn-lt"/>
                <a:cs typeface="Arial" charset="0"/>
              </a:rPr>
              <a:t> </a:t>
            </a:r>
            <a:r>
              <a:rPr lang="en-US" altLang="es-ES_tradnl" sz="2000" dirty="0" err="1" smtClean="0">
                <a:latin typeface="+mn-lt"/>
                <a:cs typeface="Arial" charset="0"/>
              </a:rPr>
              <a:t>ambiente</a:t>
            </a:r>
            <a:r>
              <a:rPr lang="en-US" altLang="es-ES_tradnl" sz="2000" dirty="0" smtClean="0">
                <a:latin typeface="+mn-lt"/>
                <a:cs typeface="Arial" charset="0"/>
              </a:rPr>
              <a:t> MHES</a:t>
            </a:r>
            <a:endParaRPr lang="en-US" altLang="es-ES_tradnl" sz="2000" kern="0" dirty="0">
              <a:latin typeface="+mn-lt"/>
              <a:cs typeface="Arial" charset="0"/>
            </a:endParaRPr>
          </a:p>
          <a:p>
            <a:pPr marL="284163" indent="-284163">
              <a:defRPr/>
            </a:pPr>
            <a:endParaRPr lang="en-US" altLang="es-ES_tradnl" sz="20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buClr>
                <a:srgbClr val="006633"/>
              </a:buClr>
              <a:buFont typeface="Times New Roman" pitchFamily="18" charset="0"/>
              <a:buChar char="►"/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</a:t>
            </a:r>
            <a:r>
              <a:rPr lang="de-DE" sz="2000" dirty="0">
                <a:latin typeface="+mn-lt"/>
              </a:rPr>
              <a:t>ISO TS 16949 (2002)</a:t>
            </a:r>
          </a:p>
          <a:p>
            <a:pPr>
              <a:buClr>
                <a:srgbClr val="006633"/>
              </a:buClr>
              <a:buFont typeface="Times New Roman" pitchFamily="18" charset="0"/>
              <a:buChar char="►"/>
              <a:defRPr/>
            </a:pPr>
            <a:r>
              <a:rPr lang="de-DE" sz="2000" dirty="0">
                <a:latin typeface="+mn-lt"/>
              </a:rPr>
              <a:t>    ISO 9001 (2008)</a:t>
            </a:r>
          </a:p>
          <a:p>
            <a:pPr>
              <a:buClr>
                <a:srgbClr val="006633"/>
              </a:buClr>
              <a:buFont typeface="Times New Roman" pitchFamily="18" charset="0"/>
              <a:buChar char="►"/>
              <a:defRPr/>
            </a:pPr>
            <a:r>
              <a:rPr lang="de-DE" sz="2000" dirty="0">
                <a:latin typeface="+mn-lt"/>
              </a:rPr>
              <a:t>    ISO 14001 (</a:t>
            </a:r>
            <a:r>
              <a:rPr lang="de-DE" sz="2000">
                <a:latin typeface="+mn-lt"/>
              </a:rPr>
              <a:t>2004</a:t>
            </a:r>
            <a:r>
              <a:rPr lang="de-DE" sz="2000" smtClean="0">
                <a:latin typeface="+mn-lt"/>
              </a:rPr>
              <a:t>)</a:t>
            </a:r>
          </a:p>
          <a:p>
            <a:pPr>
              <a:buClr>
                <a:srgbClr val="006633"/>
              </a:buClr>
              <a:buFont typeface="Times New Roman" pitchFamily="18" charset="0"/>
              <a:buChar char="►"/>
              <a:defRPr/>
            </a:pPr>
            <a:r>
              <a:rPr lang="de-DE" sz="2000" smtClean="0">
                <a:latin typeface="+mn-lt"/>
              </a:rPr>
              <a:t>    OSHAS 18.001</a:t>
            </a:r>
          </a:p>
          <a:p>
            <a:pPr>
              <a:buClr>
                <a:srgbClr val="006633"/>
              </a:buClr>
              <a:defRPr/>
            </a:pPr>
            <a:endParaRPr lang="de-DE" sz="2000" dirty="0">
              <a:latin typeface="+mn-lt"/>
            </a:endParaRPr>
          </a:p>
          <a:p>
            <a:pPr marL="284163" indent="-284163">
              <a:spcAft>
                <a:spcPct val="20000"/>
              </a:spcAft>
              <a:buClr>
                <a:srgbClr val="006633"/>
              </a:buClr>
              <a:defRPr/>
            </a:pPr>
            <a:endParaRPr lang="en-US" altLang="es-ES_tradnl" sz="2000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9750"/>
            <a:ext cx="8153400" cy="603250"/>
          </a:xfrm>
        </p:spPr>
        <p:txBody>
          <a:bodyPr/>
          <a:lstStyle/>
          <a:p>
            <a:r>
              <a:rPr lang="es-ES" smtClean="0"/>
              <a:t>MANN+HUMMEL IBÉRICA, S.A.U.</a:t>
            </a:r>
            <a:endParaRPr lang="de-DE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8275" y="1523429"/>
            <a:ext cx="5193409" cy="50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0413" lvl="1" indent="-285750">
              <a:defRPr/>
            </a:pPr>
            <a:r>
              <a:rPr lang="en-US" altLang="es-ES_tradnl" kern="0" dirty="0" err="1" smtClean="0">
                <a:latin typeface="+mn-lt"/>
                <a:cs typeface="Arial" charset="0"/>
              </a:rPr>
              <a:t>Certificados</a:t>
            </a:r>
            <a:r>
              <a:rPr lang="en-US" altLang="es-ES_tradnl" kern="0" dirty="0" smtClean="0">
                <a:latin typeface="+mn-lt"/>
                <a:cs typeface="Arial" charset="0"/>
              </a:rPr>
              <a:t> y </a:t>
            </a:r>
            <a:r>
              <a:rPr lang="en-US" altLang="es-ES_tradnl" kern="0" dirty="0" err="1" smtClean="0">
                <a:latin typeface="+mn-lt"/>
                <a:cs typeface="Arial" charset="0"/>
              </a:rPr>
              <a:t>premios</a:t>
            </a:r>
            <a:r>
              <a:rPr lang="en-US" altLang="es-ES_tradnl" kern="0" dirty="0" smtClean="0">
                <a:latin typeface="+mn-lt"/>
                <a:cs typeface="Arial" charset="0"/>
              </a:rPr>
              <a:t> </a:t>
            </a:r>
            <a:endParaRPr lang="es-ES_tradnl" altLang="es-ES_tradnl" kern="0" dirty="0">
              <a:latin typeface="+mn-lt"/>
              <a:cs typeface="Arial" charset="0"/>
            </a:endParaRPr>
          </a:p>
          <a:p>
            <a:pPr marL="284163" indent="-284163">
              <a:spcAft>
                <a:spcPct val="20000"/>
              </a:spcAft>
              <a:defRPr/>
            </a:pPr>
            <a:r>
              <a:rPr lang="en-US" altLang="es-ES_tradnl" sz="1600" b="1" kern="0" dirty="0">
                <a:solidFill>
                  <a:srgbClr val="194D33"/>
                </a:solidFill>
                <a:latin typeface="+mn-lt"/>
                <a:cs typeface="+mn-cs"/>
              </a:rPr>
              <a:t> 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GM - Proveedor del Año durante 17 </a:t>
            </a:r>
            <a:r>
              <a:rPr lang="en-US" altLang="es-ES_tradnl" sz="1600" kern="0" dirty="0" err="1" smtClean="0">
                <a:latin typeface="+mn-lt"/>
                <a:cs typeface="Arial" charset="0"/>
              </a:rPr>
              <a:t>años</a:t>
            </a:r>
            <a:r>
              <a:rPr lang="es-ES_tradnl" altLang="es-ES_tradnl" sz="1600" kern="0" dirty="0" smtClean="0">
                <a:latin typeface="+mn-lt"/>
                <a:cs typeface="Arial" charset="0"/>
              </a:rPr>
              <a:t> consecutivos </a:t>
            </a:r>
            <a:r>
              <a:rPr lang="en-US" altLang="es-ES_tradnl" sz="1600" kern="0" dirty="0" smtClean="0">
                <a:latin typeface="+mn-lt"/>
                <a:cs typeface="Arial" charset="0"/>
              </a:rPr>
              <a:t>QSTP </a:t>
            </a:r>
          </a:p>
          <a:p>
            <a:pPr marL="760413" lvl="1" indent="-285750">
              <a:spcAft>
                <a:spcPct val="20000"/>
              </a:spcAft>
              <a:buClr>
                <a:srgbClr val="194D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NISSAN - Proveedor Nivel 1</a:t>
            </a:r>
            <a:endParaRPr lang="en-US" altLang="es-ES_tradnl" sz="1600" kern="0" dirty="0">
              <a:latin typeface="+mn-lt"/>
              <a:cs typeface="Arial" charset="0"/>
            </a:endParaRP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FORD - Proveedor preferido (ABF) 2011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FORD - Q1 desde 1982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PILOT - Premio regional </a:t>
            </a:r>
            <a:r>
              <a:rPr lang="en-US" altLang="es-ES_tradnl" sz="1600" kern="0" dirty="0" smtClean="0">
                <a:latin typeface="+mn-lt"/>
                <a:cs typeface="Arial" charset="0"/>
              </a:rPr>
              <a:t>a </a:t>
            </a:r>
            <a:r>
              <a:rPr lang="en-US" altLang="es-ES_tradnl" sz="1600" kern="0" smtClean="0">
                <a:latin typeface="+mn-lt"/>
                <a:cs typeface="Arial" charset="0"/>
              </a:rPr>
              <a:t>la </a:t>
            </a:r>
            <a:r>
              <a:rPr lang="en-US" altLang="es-ES_tradnl" sz="1600" kern="0" err="1" smtClean="0">
                <a:latin typeface="+mn-lt"/>
                <a:cs typeface="Arial" charset="0"/>
              </a:rPr>
              <a:t>L</a:t>
            </a:r>
            <a:r>
              <a:rPr lang="en-US" altLang="es-ES_tradnl" sz="1600" kern="0" smtClean="0">
                <a:latin typeface="+mn-lt"/>
                <a:cs typeface="Arial" charset="0"/>
              </a:rPr>
              <a:t>ogística </a:t>
            </a:r>
            <a:r>
              <a:rPr lang="en-US" altLang="es-ES_tradnl" sz="1600" kern="0" err="1" smtClean="0">
                <a:latin typeface="+mn-lt"/>
                <a:cs typeface="Arial" charset="0"/>
              </a:rPr>
              <a:t>E</a:t>
            </a:r>
            <a:r>
              <a:rPr lang="en-US" altLang="es-ES_tradnl" sz="1600" kern="0" smtClean="0">
                <a:latin typeface="+mn-lt"/>
                <a:cs typeface="Arial" charset="0"/>
              </a:rPr>
              <a:t>xcelente 2006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CEL - Premio nacional a la Logística Excelente 2008</a:t>
            </a:r>
            <a:endParaRPr lang="en-US" altLang="es-ES_tradnl" sz="1600" b="1" kern="0" smtClean="0">
              <a:latin typeface="+mn-lt"/>
            </a:endParaRP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VEMARE - Calidad y Servicio en Aftermarket 2009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 smtClean="0">
                <a:latin typeface="+mn-lt"/>
                <a:cs typeface="Arial" charset="0"/>
              </a:rPr>
              <a:t>ELA – Premio europeo a la Logística Excelente 2009 (tercer puesto)</a:t>
            </a:r>
            <a:endParaRPr lang="en-US" altLang="es-ES_tradnl" sz="1400" kern="0" smtClean="0">
              <a:solidFill>
                <a:srgbClr val="194D33"/>
              </a:solidFill>
              <a:latin typeface="+mn-lt"/>
              <a:cs typeface="Arial" charset="0"/>
            </a:endParaRP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endParaRPr lang="en-US" altLang="es-ES_tradnl" sz="1600" kern="0" dirty="0" smtClean="0">
              <a:latin typeface="+mn-lt"/>
              <a:cs typeface="Arial" charset="0"/>
            </a:endParaRP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defRPr/>
            </a:pPr>
            <a:r>
              <a:rPr lang="en-US" altLang="es-ES_tradnl" sz="1600" kern="0" dirty="0" smtClean="0">
                <a:latin typeface="+mn-lt"/>
                <a:cs typeface="Arial" charset="0"/>
              </a:rPr>
              <a:t>      (</a:t>
            </a:r>
            <a:r>
              <a:rPr lang="en-US" altLang="es-ES_tradnl" sz="1600" kern="0" dirty="0" err="1" smtClean="0">
                <a:latin typeface="+mn-lt"/>
                <a:cs typeface="Arial" charset="0"/>
              </a:rPr>
              <a:t>continúa</a:t>
            </a:r>
            <a:r>
              <a:rPr lang="en-US" altLang="es-ES_tradnl" sz="1600" kern="0" dirty="0" smtClean="0">
                <a:latin typeface="+mn-lt"/>
                <a:cs typeface="Arial" charset="0"/>
              </a:rPr>
              <a:t> </a:t>
            </a:r>
            <a:r>
              <a:rPr lang="en-US" altLang="es-ES_tradnl" sz="1600" kern="0" dirty="0" err="1" smtClean="0">
                <a:latin typeface="+mn-lt"/>
                <a:cs typeface="Arial" charset="0"/>
              </a:rPr>
              <a:t>siguiente</a:t>
            </a:r>
            <a:r>
              <a:rPr lang="en-US" altLang="es-ES_tradnl" sz="1600" kern="0" dirty="0" smtClean="0">
                <a:latin typeface="+mn-lt"/>
                <a:cs typeface="Arial" charset="0"/>
              </a:rPr>
              <a:t> </a:t>
            </a:r>
            <a:r>
              <a:rPr lang="en-US" altLang="es-ES_tradnl" sz="1600" kern="0" dirty="0" err="1" smtClean="0">
                <a:latin typeface="+mn-lt"/>
                <a:cs typeface="Arial" charset="0"/>
              </a:rPr>
              <a:t>página</a:t>
            </a:r>
            <a:r>
              <a:rPr lang="en-US" altLang="es-ES_tradnl" sz="1600" kern="0" dirty="0" smtClean="0">
                <a:latin typeface="+mn-lt"/>
                <a:cs typeface="Arial" charset="0"/>
              </a:rPr>
              <a:t>)</a:t>
            </a:r>
          </a:p>
        </p:txBody>
      </p:sp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94" y="1884262"/>
            <a:ext cx="551549" cy="57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13" y="2395632"/>
            <a:ext cx="6254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4963195" y="1473958"/>
          <a:ext cx="1700037" cy="66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CorelDRAW" r:id="rId5" imgW="7281360" imgH="2853360" progId="">
                  <p:embed/>
                </p:oleObj>
              </mc:Choice>
              <mc:Fallback>
                <p:oleObj name="CorelDRAW" r:id="rId5" imgW="7281360" imgH="28533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195" y="1473958"/>
                        <a:ext cx="1700037" cy="665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30" descr="FIM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2466" y="3138984"/>
            <a:ext cx="798007" cy="1278625"/>
          </a:xfrm>
          <a:prstGeom prst="rect">
            <a:avLst/>
          </a:prstGeom>
        </p:spPr>
      </p:pic>
      <p:pic>
        <p:nvPicPr>
          <p:cNvPr id="308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54" y="4938215"/>
            <a:ext cx="963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1" descr="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43" y="4314541"/>
            <a:ext cx="12858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2" descr="logo_hom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5" y="4718856"/>
            <a:ext cx="1314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ome | Nissan Mexicana">
            <a:hlinkClick r:id="rId11" tooltip="Nissan Mexicana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72" y="1188290"/>
            <a:ext cx="1396810" cy="1422366"/>
          </a:xfrm>
          <a:prstGeom prst="rect">
            <a:avLst/>
          </a:prstGeom>
          <a:noFill/>
        </p:spPr>
      </p:pic>
      <p:pic>
        <p:nvPicPr>
          <p:cNvPr id="53254" name="Picture 6" descr="Opel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91" y="2727846"/>
            <a:ext cx="1294641" cy="1312136"/>
          </a:xfrm>
          <a:prstGeom prst="rect">
            <a:avLst/>
          </a:prstGeom>
          <a:noFill/>
        </p:spPr>
      </p:pic>
      <p:pic>
        <p:nvPicPr>
          <p:cNvPr id="14" name="Imagen 1" descr="http://www.autoprofesional.com/image/journal/article?img_id=1914253&amp;t=124282017742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54" y="5446050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9750"/>
            <a:ext cx="8153400" cy="603250"/>
          </a:xfrm>
        </p:spPr>
        <p:txBody>
          <a:bodyPr/>
          <a:lstStyle/>
          <a:p>
            <a:r>
              <a:rPr lang="es-ES" dirty="0" smtClean="0"/>
              <a:t>MANN+HUMMEL IBÉRICA</a:t>
            </a:r>
            <a:r>
              <a:rPr lang="es-ES" smtClean="0"/>
              <a:t>, S.A.U.</a:t>
            </a:r>
            <a:endParaRPr lang="de-DE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240" y="1412914"/>
            <a:ext cx="5434586" cy="30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0413" lvl="1" indent="-285750">
              <a:defRPr/>
            </a:pPr>
            <a:r>
              <a:rPr lang="en-US" altLang="es-ES_tradnl" kern="0" dirty="0" err="1" smtClean="0">
                <a:latin typeface="+mn-lt"/>
                <a:cs typeface="Arial" charset="0"/>
              </a:rPr>
              <a:t>Certificados</a:t>
            </a:r>
            <a:r>
              <a:rPr lang="en-US" altLang="es-ES_tradnl" kern="0" dirty="0" smtClean="0">
                <a:latin typeface="+mn-lt"/>
                <a:cs typeface="Arial" charset="0"/>
              </a:rPr>
              <a:t> y </a:t>
            </a:r>
            <a:r>
              <a:rPr lang="en-US" altLang="es-ES_tradnl" kern="0" err="1" smtClean="0">
                <a:latin typeface="+mn-lt"/>
                <a:cs typeface="Arial" charset="0"/>
              </a:rPr>
              <a:t>premios</a:t>
            </a:r>
            <a:r>
              <a:rPr lang="en-US" altLang="es-ES_tradnl" kern="0" smtClean="0">
                <a:latin typeface="+mn-lt"/>
                <a:cs typeface="Arial" charset="0"/>
              </a:rPr>
              <a:t> </a:t>
            </a:r>
            <a:endParaRPr lang="en-US" altLang="es-ES_tradnl" kern="0" dirty="0">
              <a:latin typeface="+mn-lt"/>
              <a:cs typeface="Arial" charset="0"/>
            </a:endParaRPr>
          </a:p>
          <a:p>
            <a:pPr marL="284163" indent="-284163">
              <a:spcAft>
                <a:spcPct val="20000"/>
              </a:spcAft>
              <a:defRPr/>
            </a:pPr>
            <a:r>
              <a:rPr lang="en-US" altLang="es-ES_tradnl" sz="1400" b="1" kern="0" dirty="0">
                <a:solidFill>
                  <a:srgbClr val="194D33"/>
                </a:solidFill>
                <a:latin typeface="+mn-lt"/>
                <a:cs typeface="+mn-cs"/>
              </a:rPr>
              <a:t> </a:t>
            </a:r>
            <a:endParaRPr lang="es-ES" sz="1600" kern="0" dirty="0" smtClean="0">
              <a:solidFill>
                <a:srgbClr val="194D33"/>
              </a:solidFill>
              <a:latin typeface="+mn-lt"/>
              <a:cs typeface="Arial" charset="0"/>
            </a:endParaRP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s-ES" sz="1600" kern="0" smtClean="0">
                <a:latin typeface="+mn-lt"/>
                <a:cs typeface="Arial" charset="0"/>
              </a:rPr>
              <a:t>Contribución a la innovación del vehículo industrial Premiado en la V Galería de Innovación Motortec 2010 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s-ES" sz="1600" smtClean="0">
                <a:latin typeface="+mn-lt"/>
              </a:rPr>
              <a:t>Premio Galería de la Innovación Motortec 2011, categoría accesorios por el Frecious Filter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s-ES" sz="1600" smtClean="0">
                <a:latin typeface="Arial" pitchFamily="34" charset="0"/>
                <a:cs typeface="Arial" pitchFamily="34" charset="0"/>
              </a:rPr>
              <a:t>Premio Galería de Innovación de MOTORTEC Automechanika Ibérica 2013, para la gama GST</a:t>
            </a: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r>
              <a:rPr lang="en-US" altLang="es-ES_tradnl" sz="1600" kern="0">
                <a:latin typeface="+mn-lt"/>
                <a:cs typeface="Arial" charset="0"/>
              </a:rPr>
              <a:t>GM – </a:t>
            </a:r>
            <a:r>
              <a:rPr lang="es-ES_tradnl" altLang="es-ES_tradnl" sz="1600" kern="0" smtClean="0">
                <a:latin typeface="+mn-lt"/>
                <a:cs typeface="Arial" charset="0"/>
              </a:rPr>
              <a:t>Proveedor del Año 2013 y </a:t>
            </a:r>
            <a:r>
              <a:rPr lang="en-US" sz="1600">
                <a:latin typeface="+mn-lt"/>
              </a:rPr>
              <a:t>“Overdrive Award</a:t>
            </a:r>
            <a:r>
              <a:rPr lang="en-US" sz="1600" smtClean="0">
                <a:latin typeface="+mn-lt"/>
              </a:rPr>
              <a:t>”</a:t>
            </a:r>
            <a:endParaRPr lang="es-ES" sz="1600">
              <a:latin typeface="+mn-lt"/>
              <a:cs typeface="Arial" pitchFamily="34" charset="0"/>
            </a:endParaRPr>
          </a:p>
          <a:p>
            <a:pPr marL="760413" lvl="1" indent="-285750">
              <a:spcAft>
                <a:spcPct val="20000"/>
              </a:spcAft>
              <a:buClr>
                <a:srgbClr val="006633"/>
              </a:buClr>
              <a:buFont typeface="Wingdings" pitchFamily="2" charset="2"/>
              <a:buChar char="n"/>
              <a:defRPr/>
            </a:pPr>
            <a:endParaRPr lang="es-ES" sz="1600" kern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500688"/>
            <a:ext cx="1054100" cy="601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4" descr="V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2300639"/>
            <a:ext cx="671345" cy="6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7188" y="6000750"/>
            <a:ext cx="696912" cy="474663"/>
            <a:chOff x="878" y="2079"/>
            <a:chExt cx="449" cy="263"/>
          </a:xfrm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168" y="2079"/>
              <a:ext cx="159" cy="159"/>
            </a:xfrm>
            <a:custGeom>
              <a:avLst/>
              <a:gdLst>
                <a:gd name="T0" fmla="*/ 0 w 650"/>
                <a:gd name="T1" fmla="*/ 0 h 650"/>
                <a:gd name="T2" fmla="*/ 0 w 650"/>
                <a:gd name="T3" fmla="*/ 0 h 650"/>
                <a:gd name="T4" fmla="*/ 0 w 650"/>
                <a:gd name="T5" fmla="*/ 0 h 650"/>
                <a:gd name="T6" fmla="*/ 0 w 650"/>
                <a:gd name="T7" fmla="*/ 0 h 650"/>
                <a:gd name="T8" fmla="*/ 0 w 650"/>
                <a:gd name="T9" fmla="*/ 0 h 650"/>
                <a:gd name="T10" fmla="*/ 0 w 650"/>
                <a:gd name="T11" fmla="*/ 0 h 650"/>
                <a:gd name="T12" fmla="*/ 0 w 650"/>
                <a:gd name="T13" fmla="*/ 0 h 650"/>
                <a:gd name="T14" fmla="*/ 0 w 650"/>
                <a:gd name="T15" fmla="*/ 0 h 650"/>
                <a:gd name="T16" fmla="*/ 0 w 650"/>
                <a:gd name="T17" fmla="*/ 0 h 650"/>
                <a:gd name="T18" fmla="*/ 0 w 650"/>
                <a:gd name="T19" fmla="*/ 0 h 650"/>
                <a:gd name="T20" fmla="*/ 0 w 650"/>
                <a:gd name="T21" fmla="*/ 0 h 650"/>
                <a:gd name="T22" fmla="*/ 0 w 650"/>
                <a:gd name="T23" fmla="*/ 0 h 650"/>
                <a:gd name="T24" fmla="*/ 0 w 650"/>
                <a:gd name="T25" fmla="*/ 0 h 650"/>
                <a:gd name="T26" fmla="*/ 0 w 650"/>
                <a:gd name="T27" fmla="*/ 0 h 650"/>
                <a:gd name="T28" fmla="*/ 0 w 650"/>
                <a:gd name="T29" fmla="*/ 0 h 650"/>
                <a:gd name="T30" fmla="*/ 0 w 650"/>
                <a:gd name="T31" fmla="*/ 0 h 650"/>
                <a:gd name="T32" fmla="*/ 0 w 650"/>
                <a:gd name="T33" fmla="*/ 0 h 650"/>
                <a:gd name="T34" fmla="*/ 0 w 650"/>
                <a:gd name="T35" fmla="*/ 0 h 650"/>
                <a:gd name="T36" fmla="*/ 0 w 650"/>
                <a:gd name="T37" fmla="*/ 0 h 650"/>
                <a:gd name="T38" fmla="*/ 0 w 650"/>
                <a:gd name="T39" fmla="*/ 0 h 650"/>
                <a:gd name="T40" fmla="*/ 0 w 650"/>
                <a:gd name="T41" fmla="*/ 0 h 650"/>
                <a:gd name="T42" fmla="*/ 0 w 650"/>
                <a:gd name="T43" fmla="*/ 0 h 650"/>
                <a:gd name="T44" fmla="*/ 0 w 650"/>
                <a:gd name="T45" fmla="*/ 0 h 650"/>
                <a:gd name="T46" fmla="*/ 0 w 650"/>
                <a:gd name="T47" fmla="*/ 0 h 650"/>
                <a:gd name="T48" fmla="*/ 0 w 650"/>
                <a:gd name="T49" fmla="*/ 0 h 650"/>
                <a:gd name="T50" fmla="*/ 0 w 650"/>
                <a:gd name="T51" fmla="*/ 0 h 650"/>
                <a:gd name="T52" fmla="*/ 0 w 650"/>
                <a:gd name="T53" fmla="*/ 0 h 650"/>
                <a:gd name="T54" fmla="*/ 0 w 650"/>
                <a:gd name="T55" fmla="*/ 0 h 650"/>
                <a:gd name="T56" fmla="*/ 0 w 650"/>
                <a:gd name="T57" fmla="*/ 0 h 650"/>
                <a:gd name="T58" fmla="*/ 0 w 650"/>
                <a:gd name="T59" fmla="*/ 0 h 650"/>
                <a:gd name="T60" fmla="*/ 0 w 650"/>
                <a:gd name="T61" fmla="*/ 0 h 650"/>
                <a:gd name="T62" fmla="*/ 0 w 650"/>
                <a:gd name="T63" fmla="*/ 0 h 650"/>
                <a:gd name="T64" fmla="*/ 0 w 650"/>
                <a:gd name="T65" fmla="*/ 0 h 650"/>
                <a:gd name="T66" fmla="*/ 0 w 650"/>
                <a:gd name="T67" fmla="*/ 0 h 650"/>
                <a:gd name="T68" fmla="*/ 0 w 650"/>
                <a:gd name="T69" fmla="*/ 0 h 650"/>
                <a:gd name="T70" fmla="*/ 0 w 650"/>
                <a:gd name="T71" fmla="*/ 0 h 650"/>
                <a:gd name="T72" fmla="*/ 0 w 650"/>
                <a:gd name="T73" fmla="*/ 0 h 650"/>
                <a:gd name="T74" fmla="*/ 0 w 650"/>
                <a:gd name="T75" fmla="*/ 0 h 650"/>
                <a:gd name="T76" fmla="*/ 0 w 650"/>
                <a:gd name="T77" fmla="*/ 0 h 650"/>
                <a:gd name="T78" fmla="*/ 0 w 650"/>
                <a:gd name="T79" fmla="*/ 0 h 650"/>
                <a:gd name="T80" fmla="*/ 0 w 650"/>
                <a:gd name="T81" fmla="*/ 0 h 650"/>
                <a:gd name="T82" fmla="*/ 0 w 650"/>
                <a:gd name="T83" fmla="*/ 0 h 650"/>
                <a:gd name="T84" fmla="*/ 0 w 650"/>
                <a:gd name="T85" fmla="*/ 0 h 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0"/>
                <a:gd name="T130" fmla="*/ 0 h 650"/>
                <a:gd name="T131" fmla="*/ 650 w 650"/>
                <a:gd name="T132" fmla="*/ 650 h 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0" h="650">
                  <a:moveTo>
                    <a:pt x="326" y="0"/>
                  </a:moveTo>
                  <a:lnTo>
                    <a:pt x="292" y="0"/>
                  </a:lnTo>
                  <a:lnTo>
                    <a:pt x="259" y="5"/>
                  </a:lnTo>
                  <a:lnTo>
                    <a:pt x="228" y="13"/>
                  </a:lnTo>
                  <a:lnTo>
                    <a:pt x="197" y="25"/>
                  </a:lnTo>
                  <a:lnTo>
                    <a:pt x="171" y="38"/>
                  </a:lnTo>
                  <a:lnTo>
                    <a:pt x="144" y="55"/>
                  </a:lnTo>
                  <a:lnTo>
                    <a:pt x="119" y="72"/>
                  </a:lnTo>
                  <a:lnTo>
                    <a:pt x="94" y="94"/>
                  </a:lnTo>
                  <a:lnTo>
                    <a:pt x="75" y="117"/>
                  </a:lnTo>
                  <a:lnTo>
                    <a:pt x="55" y="142"/>
                  </a:lnTo>
                  <a:lnTo>
                    <a:pt x="38" y="168"/>
                  </a:lnTo>
                  <a:lnTo>
                    <a:pt x="25" y="197"/>
                  </a:lnTo>
                  <a:lnTo>
                    <a:pt x="13" y="228"/>
                  </a:lnTo>
                  <a:lnTo>
                    <a:pt x="6" y="259"/>
                  </a:lnTo>
                  <a:lnTo>
                    <a:pt x="2" y="291"/>
                  </a:lnTo>
                  <a:lnTo>
                    <a:pt x="0" y="324"/>
                  </a:lnTo>
                  <a:lnTo>
                    <a:pt x="2" y="358"/>
                  </a:lnTo>
                  <a:lnTo>
                    <a:pt x="6" y="391"/>
                  </a:lnTo>
                  <a:lnTo>
                    <a:pt x="13" y="422"/>
                  </a:lnTo>
                  <a:lnTo>
                    <a:pt x="25" y="452"/>
                  </a:lnTo>
                  <a:lnTo>
                    <a:pt x="38" y="481"/>
                  </a:lnTo>
                  <a:lnTo>
                    <a:pt x="55" y="508"/>
                  </a:lnTo>
                  <a:lnTo>
                    <a:pt x="75" y="533"/>
                  </a:lnTo>
                  <a:lnTo>
                    <a:pt x="94" y="556"/>
                  </a:lnTo>
                  <a:lnTo>
                    <a:pt x="119" y="577"/>
                  </a:lnTo>
                  <a:lnTo>
                    <a:pt x="144" y="594"/>
                  </a:lnTo>
                  <a:lnTo>
                    <a:pt x="171" y="612"/>
                  </a:lnTo>
                  <a:lnTo>
                    <a:pt x="197" y="625"/>
                  </a:lnTo>
                  <a:lnTo>
                    <a:pt x="228" y="637"/>
                  </a:lnTo>
                  <a:lnTo>
                    <a:pt x="259" y="644"/>
                  </a:lnTo>
                  <a:lnTo>
                    <a:pt x="292" y="650"/>
                  </a:lnTo>
                  <a:lnTo>
                    <a:pt x="326" y="650"/>
                  </a:lnTo>
                  <a:lnTo>
                    <a:pt x="359" y="650"/>
                  </a:lnTo>
                  <a:lnTo>
                    <a:pt x="391" y="644"/>
                  </a:lnTo>
                  <a:lnTo>
                    <a:pt x="422" y="637"/>
                  </a:lnTo>
                  <a:lnTo>
                    <a:pt x="453" y="625"/>
                  </a:lnTo>
                  <a:lnTo>
                    <a:pt x="482" y="612"/>
                  </a:lnTo>
                  <a:lnTo>
                    <a:pt x="508" y="594"/>
                  </a:lnTo>
                  <a:lnTo>
                    <a:pt x="533" y="577"/>
                  </a:lnTo>
                  <a:lnTo>
                    <a:pt x="556" y="556"/>
                  </a:lnTo>
                  <a:lnTo>
                    <a:pt x="577" y="533"/>
                  </a:lnTo>
                  <a:lnTo>
                    <a:pt x="595" y="508"/>
                  </a:lnTo>
                  <a:lnTo>
                    <a:pt x="612" y="481"/>
                  </a:lnTo>
                  <a:lnTo>
                    <a:pt x="625" y="452"/>
                  </a:lnTo>
                  <a:lnTo>
                    <a:pt x="637" y="422"/>
                  </a:lnTo>
                  <a:lnTo>
                    <a:pt x="645" y="391"/>
                  </a:lnTo>
                  <a:lnTo>
                    <a:pt x="650" y="358"/>
                  </a:lnTo>
                  <a:lnTo>
                    <a:pt x="650" y="324"/>
                  </a:lnTo>
                  <a:lnTo>
                    <a:pt x="650" y="291"/>
                  </a:lnTo>
                  <a:lnTo>
                    <a:pt x="645" y="259"/>
                  </a:lnTo>
                  <a:lnTo>
                    <a:pt x="637" y="228"/>
                  </a:lnTo>
                  <a:lnTo>
                    <a:pt x="625" y="197"/>
                  </a:lnTo>
                  <a:lnTo>
                    <a:pt x="612" y="168"/>
                  </a:lnTo>
                  <a:lnTo>
                    <a:pt x="595" y="142"/>
                  </a:lnTo>
                  <a:lnTo>
                    <a:pt x="577" y="117"/>
                  </a:lnTo>
                  <a:lnTo>
                    <a:pt x="556" y="94"/>
                  </a:lnTo>
                  <a:lnTo>
                    <a:pt x="533" y="72"/>
                  </a:lnTo>
                  <a:lnTo>
                    <a:pt x="508" y="55"/>
                  </a:lnTo>
                  <a:lnTo>
                    <a:pt x="482" y="38"/>
                  </a:lnTo>
                  <a:lnTo>
                    <a:pt x="453" y="25"/>
                  </a:lnTo>
                  <a:lnTo>
                    <a:pt x="422" y="13"/>
                  </a:lnTo>
                  <a:lnTo>
                    <a:pt x="391" y="5"/>
                  </a:lnTo>
                  <a:lnTo>
                    <a:pt x="359" y="0"/>
                  </a:lnTo>
                  <a:lnTo>
                    <a:pt x="326" y="0"/>
                  </a:lnTo>
                  <a:close/>
                  <a:moveTo>
                    <a:pt x="326" y="573"/>
                  </a:moveTo>
                  <a:lnTo>
                    <a:pt x="299" y="571"/>
                  </a:lnTo>
                  <a:lnTo>
                    <a:pt x="276" y="567"/>
                  </a:lnTo>
                  <a:lnTo>
                    <a:pt x="251" y="562"/>
                  </a:lnTo>
                  <a:lnTo>
                    <a:pt x="228" y="554"/>
                  </a:lnTo>
                  <a:lnTo>
                    <a:pt x="207" y="543"/>
                  </a:lnTo>
                  <a:lnTo>
                    <a:pt x="186" y="531"/>
                  </a:lnTo>
                  <a:lnTo>
                    <a:pt x="167" y="516"/>
                  </a:lnTo>
                  <a:lnTo>
                    <a:pt x="149" y="500"/>
                  </a:lnTo>
                  <a:lnTo>
                    <a:pt x="134" y="483"/>
                  </a:lnTo>
                  <a:lnTo>
                    <a:pt x="121" y="464"/>
                  </a:lnTo>
                  <a:lnTo>
                    <a:pt x="107" y="443"/>
                  </a:lnTo>
                  <a:lnTo>
                    <a:pt x="98" y="422"/>
                  </a:lnTo>
                  <a:lnTo>
                    <a:pt x="88" y="399"/>
                  </a:lnTo>
                  <a:lnTo>
                    <a:pt x="82" y="376"/>
                  </a:lnTo>
                  <a:lnTo>
                    <a:pt x="78" y="351"/>
                  </a:lnTo>
                  <a:lnTo>
                    <a:pt x="77" y="324"/>
                  </a:lnTo>
                  <a:lnTo>
                    <a:pt x="78" y="299"/>
                  </a:lnTo>
                  <a:lnTo>
                    <a:pt x="82" y="274"/>
                  </a:lnTo>
                  <a:lnTo>
                    <a:pt x="88" y="251"/>
                  </a:lnTo>
                  <a:lnTo>
                    <a:pt x="98" y="228"/>
                  </a:lnTo>
                  <a:lnTo>
                    <a:pt x="107" y="207"/>
                  </a:lnTo>
                  <a:lnTo>
                    <a:pt x="121" y="186"/>
                  </a:lnTo>
                  <a:lnTo>
                    <a:pt x="134" y="167"/>
                  </a:lnTo>
                  <a:lnTo>
                    <a:pt x="149" y="149"/>
                  </a:lnTo>
                  <a:lnTo>
                    <a:pt x="167" y="134"/>
                  </a:lnTo>
                  <a:lnTo>
                    <a:pt x="186" y="119"/>
                  </a:lnTo>
                  <a:lnTo>
                    <a:pt x="207" y="107"/>
                  </a:lnTo>
                  <a:lnTo>
                    <a:pt x="228" y="96"/>
                  </a:lnTo>
                  <a:lnTo>
                    <a:pt x="251" y="88"/>
                  </a:lnTo>
                  <a:lnTo>
                    <a:pt x="276" y="82"/>
                  </a:lnTo>
                  <a:lnTo>
                    <a:pt x="299" y="78"/>
                  </a:lnTo>
                  <a:lnTo>
                    <a:pt x="326" y="76"/>
                  </a:lnTo>
                  <a:lnTo>
                    <a:pt x="351" y="78"/>
                  </a:lnTo>
                  <a:lnTo>
                    <a:pt x="376" y="82"/>
                  </a:lnTo>
                  <a:lnTo>
                    <a:pt x="399" y="88"/>
                  </a:lnTo>
                  <a:lnTo>
                    <a:pt x="422" y="96"/>
                  </a:lnTo>
                  <a:lnTo>
                    <a:pt x="443" y="107"/>
                  </a:lnTo>
                  <a:lnTo>
                    <a:pt x="464" y="119"/>
                  </a:lnTo>
                  <a:lnTo>
                    <a:pt x="483" y="134"/>
                  </a:lnTo>
                  <a:lnTo>
                    <a:pt x="501" y="149"/>
                  </a:lnTo>
                  <a:lnTo>
                    <a:pt x="516" y="167"/>
                  </a:lnTo>
                  <a:lnTo>
                    <a:pt x="531" y="186"/>
                  </a:lnTo>
                  <a:lnTo>
                    <a:pt x="543" y="207"/>
                  </a:lnTo>
                  <a:lnTo>
                    <a:pt x="554" y="228"/>
                  </a:lnTo>
                  <a:lnTo>
                    <a:pt x="562" y="251"/>
                  </a:lnTo>
                  <a:lnTo>
                    <a:pt x="568" y="274"/>
                  </a:lnTo>
                  <a:lnTo>
                    <a:pt x="572" y="299"/>
                  </a:lnTo>
                  <a:lnTo>
                    <a:pt x="574" y="324"/>
                  </a:lnTo>
                  <a:lnTo>
                    <a:pt x="572" y="351"/>
                  </a:lnTo>
                  <a:lnTo>
                    <a:pt x="568" y="376"/>
                  </a:lnTo>
                  <a:lnTo>
                    <a:pt x="562" y="399"/>
                  </a:lnTo>
                  <a:lnTo>
                    <a:pt x="554" y="422"/>
                  </a:lnTo>
                  <a:lnTo>
                    <a:pt x="543" y="443"/>
                  </a:lnTo>
                  <a:lnTo>
                    <a:pt x="531" y="464"/>
                  </a:lnTo>
                  <a:lnTo>
                    <a:pt x="516" y="483"/>
                  </a:lnTo>
                  <a:lnTo>
                    <a:pt x="501" y="500"/>
                  </a:lnTo>
                  <a:lnTo>
                    <a:pt x="483" y="516"/>
                  </a:lnTo>
                  <a:lnTo>
                    <a:pt x="464" y="531"/>
                  </a:lnTo>
                  <a:lnTo>
                    <a:pt x="443" y="543"/>
                  </a:lnTo>
                  <a:lnTo>
                    <a:pt x="422" y="554"/>
                  </a:lnTo>
                  <a:lnTo>
                    <a:pt x="399" y="562"/>
                  </a:lnTo>
                  <a:lnTo>
                    <a:pt x="376" y="567"/>
                  </a:lnTo>
                  <a:lnTo>
                    <a:pt x="351" y="571"/>
                  </a:lnTo>
                  <a:lnTo>
                    <a:pt x="326" y="5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974" y="2079"/>
              <a:ext cx="160" cy="159"/>
            </a:xfrm>
            <a:custGeom>
              <a:avLst/>
              <a:gdLst>
                <a:gd name="T0" fmla="*/ 0 w 653"/>
                <a:gd name="T1" fmla="*/ 0 h 650"/>
                <a:gd name="T2" fmla="*/ 0 w 653"/>
                <a:gd name="T3" fmla="*/ 0 h 650"/>
                <a:gd name="T4" fmla="*/ 0 w 653"/>
                <a:gd name="T5" fmla="*/ 0 h 650"/>
                <a:gd name="T6" fmla="*/ 0 w 653"/>
                <a:gd name="T7" fmla="*/ 0 h 650"/>
                <a:gd name="T8" fmla="*/ 0 w 653"/>
                <a:gd name="T9" fmla="*/ 0 h 650"/>
                <a:gd name="T10" fmla="*/ 0 w 653"/>
                <a:gd name="T11" fmla="*/ 0 h 650"/>
                <a:gd name="T12" fmla="*/ 0 w 653"/>
                <a:gd name="T13" fmla="*/ 0 h 650"/>
                <a:gd name="T14" fmla="*/ 0 w 653"/>
                <a:gd name="T15" fmla="*/ 0 h 650"/>
                <a:gd name="T16" fmla="*/ 0 w 653"/>
                <a:gd name="T17" fmla="*/ 0 h 650"/>
                <a:gd name="T18" fmla="*/ 0 w 653"/>
                <a:gd name="T19" fmla="*/ 0 h 650"/>
                <a:gd name="T20" fmla="*/ 0 w 653"/>
                <a:gd name="T21" fmla="*/ 0 h 650"/>
                <a:gd name="T22" fmla="*/ 0 w 653"/>
                <a:gd name="T23" fmla="*/ 0 h 650"/>
                <a:gd name="T24" fmla="*/ 0 w 653"/>
                <a:gd name="T25" fmla="*/ 0 h 650"/>
                <a:gd name="T26" fmla="*/ 0 w 653"/>
                <a:gd name="T27" fmla="*/ 0 h 650"/>
                <a:gd name="T28" fmla="*/ 0 w 653"/>
                <a:gd name="T29" fmla="*/ 0 h 650"/>
                <a:gd name="T30" fmla="*/ 0 w 653"/>
                <a:gd name="T31" fmla="*/ 0 h 650"/>
                <a:gd name="T32" fmla="*/ 0 w 653"/>
                <a:gd name="T33" fmla="*/ 0 h 650"/>
                <a:gd name="T34" fmla="*/ 0 w 653"/>
                <a:gd name="T35" fmla="*/ 0 h 650"/>
                <a:gd name="T36" fmla="*/ 0 w 653"/>
                <a:gd name="T37" fmla="*/ 0 h 650"/>
                <a:gd name="T38" fmla="*/ 0 w 653"/>
                <a:gd name="T39" fmla="*/ 0 h 650"/>
                <a:gd name="T40" fmla="*/ 0 w 653"/>
                <a:gd name="T41" fmla="*/ 0 h 650"/>
                <a:gd name="T42" fmla="*/ 0 w 653"/>
                <a:gd name="T43" fmla="*/ 0 h 650"/>
                <a:gd name="T44" fmla="*/ 0 w 653"/>
                <a:gd name="T45" fmla="*/ 0 h 650"/>
                <a:gd name="T46" fmla="*/ 0 w 653"/>
                <a:gd name="T47" fmla="*/ 0 h 650"/>
                <a:gd name="T48" fmla="*/ 0 w 653"/>
                <a:gd name="T49" fmla="*/ 0 h 650"/>
                <a:gd name="T50" fmla="*/ 0 w 653"/>
                <a:gd name="T51" fmla="*/ 0 h 650"/>
                <a:gd name="T52" fmla="*/ 0 w 653"/>
                <a:gd name="T53" fmla="*/ 0 h 650"/>
                <a:gd name="T54" fmla="*/ 0 w 653"/>
                <a:gd name="T55" fmla="*/ 0 h 650"/>
                <a:gd name="T56" fmla="*/ 0 w 653"/>
                <a:gd name="T57" fmla="*/ 0 h 650"/>
                <a:gd name="T58" fmla="*/ 0 w 653"/>
                <a:gd name="T59" fmla="*/ 0 h 650"/>
                <a:gd name="T60" fmla="*/ 0 w 653"/>
                <a:gd name="T61" fmla="*/ 0 h 650"/>
                <a:gd name="T62" fmla="*/ 0 w 653"/>
                <a:gd name="T63" fmla="*/ 0 h 650"/>
                <a:gd name="T64" fmla="*/ 0 w 653"/>
                <a:gd name="T65" fmla="*/ 0 h 650"/>
                <a:gd name="T66" fmla="*/ 0 w 653"/>
                <a:gd name="T67" fmla="*/ 0 h 650"/>
                <a:gd name="T68" fmla="*/ 0 w 653"/>
                <a:gd name="T69" fmla="*/ 0 h 650"/>
                <a:gd name="T70" fmla="*/ 0 w 653"/>
                <a:gd name="T71" fmla="*/ 0 h 650"/>
                <a:gd name="T72" fmla="*/ 0 w 653"/>
                <a:gd name="T73" fmla="*/ 0 h 650"/>
                <a:gd name="T74" fmla="*/ 0 w 653"/>
                <a:gd name="T75" fmla="*/ 0 h 650"/>
                <a:gd name="T76" fmla="*/ 0 w 653"/>
                <a:gd name="T77" fmla="*/ 0 h 650"/>
                <a:gd name="T78" fmla="*/ 0 w 653"/>
                <a:gd name="T79" fmla="*/ 0 h 650"/>
                <a:gd name="T80" fmla="*/ 0 w 653"/>
                <a:gd name="T81" fmla="*/ 0 h 650"/>
                <a:gd name="T82" fmla="*/ 0 w 653"/>
                <a:gd name="T83" fmla="*/ 0 h 650"/>
                <a:gd name="T84" fmla="*/ 0 w 653"/>
                <a:gd name="T85" fmla="*/ 0 h 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3"/>
                <a:gd name="T130" fmla="*/ 0 h 650"/>
                <a:gd name="T131" fmla="*/ 653 w 653"/>
                <a:gd name="T132" fmla="*/ 650 h 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3" h="650">
                  <a:moveTo>
                    <a:pt x="326" y="0"/>
                  </a:moveTo>
                  <a:lnTo>
                    <a:pt x="294" y="0"/>
                  </a:lnTo>
                  <a:lnTo>
                    <a:pt x="261" y="5"/>
                  </a:lnTo>
                  <a:lnTo>
                    <a:pt x="229" y="13"/>
                  </a:lnTo>
                  <a:lnTo>
                    <a:pt x="200" y="25"/>
                  </a:lnTo>
                  <a:lnTo>
                    <a:pt x="171" y="38"/>
                  </a:lnTo>
                  <a:lnTo>
                    <a:pt x="144" y="55"/>
                  </a:lnTo>
                  <a:lnTo>
                    <a:pt x="119" y="72"/>
                  </a:lnTo>
                  <a:lnTo>
                    <a:pt x="96" y="94"/>
                  </a:lnTo>
                  <a:lnTo>
                    <a:pt x="75" y="117"/>
                  </a:lnTo>
                  <a:lnTo>
                    <a:pt x="56" y="142"/>
                  </a:lnTo>
                  <a:lnTo>
                    <a:pt x="40" y="168"/>
                  </a:lnTo>
                  <a:lnTo>
                    <a:pt x="25" y="197"/>
                  </a:lnTo>
                  <a:lnTo>
                    <a:pt x="15" y="228"/>
                  </a:lnTo>
                  <a:lnTo>
                    <a:pt x="8" y="259"/>
                  </a:lnTo>
                  <a:lnTo>
                    <a:pt x="2" y="291"/>
                  </a:lnTo>
                  <a:lnTo>
                    <a:pt x="0" y="324"/>
                  </a:lnTo>
                  <a:lnTo>
                    <a:pt x="2" y="358"/>
                  </a:lnTo>
                  <a:lnTo>
                    <a:pt x="8" y="391"/>
                  </a:lnTo>
                  <a:lnTo>
                    <a:pt x="15" y="422"/>
                  </a:lnTo>
                  <a:lnTo>
                    <a:pt x="25" y="452"/>
                  </a:lnTo>
                  <a:lnTo>
                    <a:pt x="40" y="481"/>
                  </a:lnTo>
                  <a:lnTo>
                    <a:pt x="56" y="508"/>
                  </a:lnTo>
                  <a:lnTo>
                    <a:pt x="75" y="533"/>
                  </a:lnTo>
                  <a:lnTo>
                    <a:pt x="96" y="556"/>
                  </a:lnTo>
                  <a:lnTo>
                    <a:pt x="119" y="577"/>
                  </a:lnTo>
                  <a:lnTo>
                    <a:pt x="144" y="594"/>
                  </a:lnTo>
                  <a:lnTo>
                    <a:pt x="171" y="612"/>
                  </a:lnTo>
                  <a:lnTo>
                    <a:pt x="200" y="625"/>
                  </a:lnTo>
                  <a:lnTo>
                    <a:pt x="229" y="637"/>
                  </a:lnTo>
                  <a:lnTo>
                    <a:pt x="261" y="644"/>
                  </a:lnTo>
                  <a:lnTo>
                    <a:pt x="294" y="650"/>
                  </a:lnTo>
                  <a:lnTo>
                    <a:pt x="326" y="650"/>
                  </a:lnTo>
                  <a:lnTo>
                    <a:pt x="359" y="650"/>
                  </a:lnTo>
                  <a:lnTo>
                    <a:pt x="392" y="644"/>
                  </a:lnTo>
                  <a:lnTo>
                    <a:pt x="424" y="637"/>
                  </a:lnTo>
                  <a:lnTo>
                    <a:pt x="453" y="625"/>
                  </a:lnTo>
                  <a:lnTo>
                    <a:pt x="482" y="612"/>
                  </a:lnTo>
                  <a:lnTo>
                    <a:pt x="509" y="594"/>
                  </a:lnTo>
                  <a:lnTo>
                    <a:pt x="534" y="577"/>
                  </a:lnTo>
                  <a:lnTo>
                    <a:pt x="557" y="556"/>
                  </a:lnTo>
                  <a:lnTo>
                    <a:pt x="578" y="533"/>
                  </a:lnTo>
                  <a:lnTo>
                    <a:pt x="597" y="508"/>
                  </a:lnTo>
                  <a:lnTo>
                    <a:pt x="612" y="481"/>
                  </a:lnTo>
                  <a:lnTo>
                    <a:pt x="628" y="452"/>
                  </a:lnTo>
                  <a:lnTo>
                    <a:pt x="637" y="422"/>
                  </a:lnTo>
                  <a:lnTo>
                    <a:pt x="645" y="391"/>
                  </a:lnTo>
                  <a:lnTo>
                    <a:pt x="651" y="358"/>
                  </a:lnTo>
                  <a:lnTo>
                    <a:pt x="653" y="324"/>
                  </a:lnTo>
                  <a:lnTo>
                    <a:pt x="651" y="291"/>
                  </a:lnTo>
                  <a:lnTo>
                    <a:pt x="645" y="259"/>
                  </a:lnTo>
                  <a:lnTo>
                    <a:pt x="637" y="228"/>
                  </a:lnTo>
                  <a:lnTo>
                    <a:pt x="628" y="197"/>
                  </a:lnTo>
                  <a:lnTo>
                    <a:pt x="612" y="168"/>
                  </a:lnTo>
                  <a:lnTo>
                    <a:pt x="597" y="142"/>
                  </a:lnTo>
                  <a:lnTo>
                    <a:pt x="578" y="117"/>
                  </a:lnTo>
                  <a:lnTo>
                    <a:pt x="557" y="94"/>
                  </a:lnTo>
                  <a:lnTo>
                    <a:pt x="534" y="72"/>
                  </a:lnTo>
                  <a:lnTo>
                    <a:pt x="509" y="55"/>
                  </a:lnTo>
                  <a:lnTo>
                    <a:pt x="482" y="38"/>
                  </a:lnTo>
                  <a:lnTo>
                    <a:pt x="453" y="25"/>
                  </a:lnTo>
                  <a:lnTo>
                    <a:pt x="424" y="13"/>
                  </a:lnTo>
                  <a:lnTo>
                    <a:pt x="392" y="5"/>
                  </a:lnTo>
                  <a:lnTo>
                    <a:pt x="359" y="0"/>
                  </a:lnTo>
                  <a:lnTo>
                    <a:pt x="326" y="0"/>
                  </a:lnTo>
                  <a:close/>
                  <a:moveTo>
                    <a:pt x="326" y="573"/>
                  </a:moveTo>
                  <a:lnTo>
                    <a:pt x="301" y="571"/>
                  </a:lnTo>
                  <a:lnTo>
                    <a:pt x="276" y="567"/>
                  </a:lnTo>
                  <a:lnTo>
                    <a:pt x="253" y="562"/>
                  </a:lnTo>
                  <a:lnTo>
                    <a:pt x="230" y="554"/>
                  </a:lnTo>
                  <a:lnTo>
                    <a:pt x="207" y="543"/>
                  </a:lnTo>
                  <a:lnTo>
                    <a:pt x="188" y="531"/>
                  </a:lnTo>
                  <a:lnTo>
                    <a:pt x="169" y="516"/>
                  </a:lnTo>
                  <a:lnTo>
                    <a:pt x="152" y="500"/>
                  </a:lnTo>
                  <a:lnTo>
                    <a:pt x="134" y="483"/>
                  </a:lnTo>
                  <a:lnTo>
                    <a:pt x="121" y="464"/>
                  </a:lnTo>
                  <a:lnTo>
                    <a:pt x="108" y="443"/>
                  </a:lnTo>
                  <a:lnTo>
                    <a:pt x="98" y="422"/>
                  </a:lnTo>
                  <a:lnTo>
                    <a:pt x="90" y="399"/>
                  </a:lnTo>
                  <a:lnTo>
                    <a:pt x="85" y="376"/>
                  </a:lnTo>
                  <a:lnTo>
                    <a:pt x="81" y="351"/>
                  </a:lnTo>
                  <a:lnTo>
                    <a:pt x="79" y="324"/>
                  </a:lnTo>
                  <a:lnTo>
                    <a:pt x="81" y="299"/>
                  </a:lnTo>
                  <a:lnTo>
                    <a:pt x="85" y="274"/>
                  </a:lnTo>
                  <a:lnTo>
                    <a:pt x="90" y="251"/>
                  </a:lnTo>
                  <a:lnTo>
                    <a:pt x="98" y="228"/>
                  </a:lnTo>
                  <a:lnTo>
                    <a:pt x="108" y="207"/>
                  </a:lnTo>
                  <a:lnTo>
                    <a:pt x="121" y="186"/>
                  </a:lnTo>
                  <a:lnTo>
                    <a:pt x="134" y="167"/>
                  </a:lnTo>
                  <a:lnTo>
                    <a:pt x="152" y="149"/>
                  </a:lnTo>
                  <a:lnTo>
                    <a:pt x="169" y="134"/>
                  </a:lnTo>
                  <a:lnTo>
                    <a:pt x="188" y="119"/>
                  </a:lnTo>
                  <a:lnTo>
                    <a:pt x="207" y="107"/>
                  </a:lnTo>
                  <a:lnTo>
                    <a:pt x="230" y="96"/>
                  </a:lnTo>
                  <a:lnTo>
                    <a:pt x="253" y="88"/>
                  </a:lnTo>
                  <a:lnTo>
                    <a:pt x="276" y="82"/>
                  </a:lnTo>
                  <a:lnTo>
                    <a:pt x="301" y="78"/>
                  </a:lnTo>
                  <a:lnTo>
                    <a:pt x="326" y="76"/>
                  </a:lnTo>
                  <a:lnTo>
                    <a:pt x="351" y="78"/>
                  </a:lnTo>
                  <a:lnTo>
                    <a:pt x="376" y="82"/>
                  </a:lnTo>
                  <a:lnTo>
                    <a:pt x="399" y="88"/>
                  </a:lnTo>
                  <a:lnTo>
                    <a:pt x="422" y="96"/>
                  </a:lnTo>
                  <a:lnTo>
                    <a:pt x="445" y="107"/>
                  </a:lnTo>
                  <a:lnTo>
                    <a:pt x="465" y="119"/>
                  </a:lnTo>
                  <a:lnTo>
                    <a:pt x="484" y="134"/>
                  </a:lnTo>
                  <a:lnTo>
                    <a:pt x="501" y="149"/>
                  </a:lnTo>
                  <a:lnTo>
                    <a:pt x="518" y="167"/>
                  </a:lnTo>
                  <a:lnTo>
                    <a:pt x="532" y="186"/>
                  </a:lnTo>
                  <a:lnTo>
                    <a:pt x="545" y="207"/>
                  </a:lnTo>
                  <a:lnTo>
                    <a:pt x="555" y="228"/>
                  </a:lnTo>
                  <a:lnTo>
                    <a:pt x="562" y="251"/>
                  </a:lnTo>
                  <a:lnTo>
                    <a:pt x="570" y="274"/>
                  </a:lnTo>
                  <a:lnTo>
                    <a:pt x="572" y="299"/>
                  </a:lnTo>
                  <a:lnTo>
                    <a:pt x="574" y="324"/>
                  </a:lnTo>
                  <a:lnTo>
                    <a:pt x="572" y="351"/>
                  </a:lnTo>
                  <a:lnTo>
                    <a:pt x="570" y="376"/>
                  </a:lnTo>
                  <a:lnTo>
                    <a:pt x="562" y="399"/>
                  </a:lnTo>
                  <a:lnTo>
                    <a:pt x="555" y="422"/>
                  </a:lnTo>
                  <a:lnTo>
                    <a:pt x="545" y="443"/>
                  </a:lnTo>
                  <a:lnTo>
                    <a:pt x="532" y="464"/>
                  </a:lnTo>
                  <a:lnTo>
                    <a:pt x="518" y="483"/>
                  </a:lnTo>
                  <a:lnTo>
                    <a:pt x="501" y="500"/>
                  </a:lnTo>
                  <a:lnTo>
                    <a:pt x="484" y="516"/>
                  </a:lnTo>
                  <a:lnTo>
                    <a:pt x="465" y="531"/>
                  </a:lnTo>
                  <a:lnTo>
                    <a:pt x="445" y="543"/>
                  </a:lnTo>
                  <a:lnTo>
                    <a:pt x="422" y="554"/>
                  </a:lnTo>
                  <a:lnTo>
                    <a:pt x="399" y="562"/>
                  </a:lnTo>
                  <a:lnTo>
                    <a:pt x="376" y="567"/>
                  </a:lnTo>
                  <a:lnTo>
                    <a:pt x="351" y="571"/>
                  </a:lnTo>
                  <a:lnTo>
                    <a:pt x="326" y="5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878" y="2079"/>
              <a:ext cx="159" cy="159"/>
            </a:xfrm>
            <a:custGeom>
              <a:avLst/>
              <a:gdLst>
                <a:gd name="T0" fmla="*/ 0 w 650"/>
                <a:gd name="T1" fmla="*/ 0 h 650"/>
                <a:gd name="T2" fmla="*/ 0 w 650"/>
                <a:gd name="T3" fmla="*/ 0 h 650"/>
                <a:gd name="T4" fmla="*/ 0 w 650"/>
                <a:gd name="T5" fmla="*/ 0 h 650"/>
                <a:gd name="T6" fmla="*/ 0 w 650"/>
                <a:gd name="T7" fmla="*/ 0 h 650"/>
                <a:gd name="T8" fmla="*/ 0 w 650"/>
                <a:gd name="T9" fmla="*/ 0 h 650"/>
                <a:gd name="T10" fmla="*/ 0 w 650"/>
                <a:gd name="T11" fmla="*/ 0 h 650"/>
                <a:gd name="T12" fmla="*/ 0 w 650"/>
                <a:gd name="T13" fmla="*/ 0 h 650"/>
                <a:gd name="T14" fmla="*/ 0 w 650"/>
                <a:gd name="T15" fmla="*/ 0 h 650"/>
                <a:gd name="T16" fmla="*/ 0 w 650"/>
                <a:gd name="T17" fmla="*/ 0 h 650"/>
                <a:gd name="T18" fmla="*/ 0 w 650"/>
                <a:gd name="T19" fmla="*/ 0 h 650"/>
                <a:gd name="T20" fmla="*/ 0 w 650"/>
                <a:gd name="T21" fmla="*/ 0 h 650"/>
                <a:gd name="T22" fmla="*/ 0 w 650"/>
                <a:gd name="T23" fmla="*/ 0 h 650"/>
                <a:gd name="T24" fmla="*/ 0 w 650"/>
                <a:gd name="T25" fmla="*/ 0 h 650"/>
                <a:gd name="T26" fmla="*/ 0 w 650"/>
                <a:gd name="T27" fmla="*/ 0 h 650"/>
                <a:gd name="T28" fmla="*/ 0 w 650"/>
                <a:gd name="T29" fmla="*/ 0 h 650"/>
                <a:gd name="T30" fmla="*/ 0 w 650"/>
                <a:gd name="T31" fmla="*/ 0 h 650"/>
                <a:gd name="T32" fmla="*/ 0 w 650"/>
                <a:gd name="T33" fmla="*/ 0 h 650"/>
                <a:gd name="T34" fmla="*/ 0 w 650"/>
                <a:gd name="T35" fmla="*/ 0 h 650"/>
                <a:gd name="T36" fmla="*/ 0 w 650"/>
                <a:gd name="T37" fmla="*/ 0 h 650"/>
                <a:gd name="T38" fmla="*/ 0 w 650"/>
                <a:gd name="T39" fmla="*/ 0 h 650"/>
                <a:gd name="T40" fmla="*/ 0 w 650"/>
                <a:gd name="T41" fmla="*/ 0 h 650"/>
                <a:gd name="T42" fmla="*/ 0 w 650"/>
                <a:gd name="T43" fmla="*/ 0 h 650"/>
                <a:gd name="T44" fmla="*/ 0 w 650"/>
                <a:gd name="T45" fmla="*/ 0 h 650"/>
                <a:gd name="T46" fmla="*/ 0 w 650"/>
                <a:gd name="T47" fmla="*/ 0 h 650"/>
                <a:gd name="T48" fmla="*/ 0 w 650"/>
                <a:gd name="T49" fmla="*/ 0 h 650"/>
                <a:gd name="T50" fmla="*/ 0 w 650"/>
                <a:gd name="T51" fmla="*/ 0 h 650"/>
                <a:gd name="T52" fmla="*/ 0 w 650"/>
                <a:gd name="T53" fmla="*/ 0 h 650"/>
                <a:gd name="T54" fmla="*/ 0 w 650"/>
                <a:gd name="T55" fmla="*/ 0 h 650"/>
                <a:gd name="T56" fmla="*/ 0 w 650"/>
                <a:gd name="T57" fmla="*/ 0 h 650"/>
                <a:gd name="T58" fmla="*/ 0 w 650"/>
                <a:gd name="T59" fmla="*/ 0 h 650"/>
                <a:gd name="T60" fmla="*/ 0 w 650"/>
                <a:gd name="T61" fmla="*/ 0 h 650"/>
                <a:gd name="T62" fmla="*/ 0 w 650"/>
                <a:gd name="T63" fmla="*/ 0 h 650"/>
                <a:gd name="T64" fmla="*/ 0 w 650"/>
                <a:gd name="T65" fmla="*/ 0 h 650"/>
                <a:gd name="T66" fmla="*/ 0 w 650"/>
                <a:gd name="T67" fmla="*/ 0 h 650"/>
                <a:gd name="T68" fmla="*/ 0 w 650"/>
                <a:gd name="T69" fmla="*/ 0 h 650"/>
                <a:gd name="T70" fmla="*/ 0 w 650"/>
                <a:gd name="T71" fmla="*/ 0 h 650"/>
                <a:gd name="T72" fmla="*/ 0 w 650"/>
                <a:gd name="T73" fmla="*/ 0 h 650"/>
                <a:gd name="T74" fmla="*/ 0 w 650"/>
                <a:gd name="T75" fmla="*/ 0 h 650"/>
                <a:gd name="T76" fmla="*/ 0 w 650"/>
                <a:gd name="T77" fmla="*/ 0 h 650"/>
                <a:gd name="T78" fmla="*/ 0 w 650"/>
                <a:gd name="T79" fmla="*/ 0 h 650"/>
                <a:gd name="T80" fmla="*/ 0 w 650"/>
                <a:gd name="T81" fmla="*/ 0 h 650"/>
                <a:gd name="T82" fmla="*/ 0 w 650"/>
                <a:gd name="T83" fmla="*/ 0 h 650"/>
                <a:gd name="T84" fmla="*/ 0 w 650"/>
                <a:gd name="T85" fmla="*/ 0 h 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0"/>
                <a:gd name="T130" fmla="*/ 0 h 650"/>
                <a:gd name="T131" fmla="*/ 650 w 650"/>
                <a:gd name="T132" fmla="*/ 650 h 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0" h="650">
                  <a:moveTo>
                    <a:pt x="324" y="0"/>
                  </a:moveTo>
                  <a:lnTo>
                    <a:pt x="291" y="0"/>
                  </a:lnTo>
                  <a:lnTo>
                    <a:pt x="259" y="5"/>
                  </a:lnTo>
                  <a:lnTo>
                    <a:pt x="228" y="13"/>
                  </a:lnTo>
                  <a:lnTo>
                    <a:pt x="197" y="25"/>
                  </a:lnTo>
                  <a:lnTo>
                    <a:pt x="168" y="38"/>
                  </a:lnTo>
                  <a:lnTo>
                    <a:pt x="142" y="55"/>
                  </a:lnTo>
                  <a:lnTo>
                    <a:pt x="117" y="72"/>
                  </a:lnTo>
                  <a:lnTo>
                    <a:pt x="94" y="94"/>
                  </a:lnTo>
                  <a:lnTo>
                    <a:pt x="73" y="117"/>
                  </a:lnTo>
                  <a:lnTo>
                    <a:pt x="55" y="142"/>
                  </a:lnTo>
                  <a:lnTo>
                    <a:pt x="38" y="168"/>
                  </a:lnTo>
                  <a:lnTo>
                    <a:pt x="25" y="197"/>
                  </a:lnTo>
                  <a:lnTo>
                    <a:pt x="13" y="228"/>
                  </a:lnTo>
                  <a:lnTo>
                    <a:pt x="5" y="259"/>
                  </a:lnTo>
                  <a:lnTo>
                    <a:pt x="0" y="291"/>
                  </a:lnTo>
                  <a:lnTo>
                    <a:pt x="0" y="324"/>
                  </a:lnTo>
                  <a:lnTo>
                    <a:pt x="0" y="358"/>
                  </a:lnTo>
                  <a:lnTo>
                    <a:pt x="5" y="391"/>
                  </a:lnTo>
                  <a:lnTo>
                    <a:pt x="13" y="422"/>
                  </a:lnTo>
                  <a:lnTo>
                    <a:pt x="25" y="452"/>
                  </a:lnTo>
                  <a:lnTo>
                    <a:pt x="38" y="481"/>
                  </a:lnTo>
                  <a:lnTo>
                    <a:pt x="55" y="508"/>
                  </a:lnTo>
                  <a:lnTo>
                    <a:pt x="73" y="533"/>
                  </a:lnTo>
                  <a:lnTo>
                    <a:pt x="94" y="556"/>
                  </a:lnTo>
                  <a:lnTo>
                    <a:pt x="117" y="577"/>
                  </a:lnTo>
                  <a:lnTo>
                    <a:pt x="142" y="594"/>
                  </a:lnTo>
                  <a:lnTo>
                    <a:pt x="168" y="612"/>
                  </a:lnTo>
                  <a:lnTo>
                    <a:pt x="197" y="625"/>
                  </a:lnTo>
                  <a:lnTo>
                    <a:pt x="228" y="637"/>
                  </a:lnTo>
                  <a:lnTo>
                    <a:pt x="259" y="644"/>
                  </a:lnTo>
                  <a:lnTo>
                    <a:pt x="291" y="650"/>
                  </a:lnTo>
                  <a:lnTo>
                    <a:pt x="324" y="650"/>
                  </a:lnTo>
                  <a:lnTo>
                    <a:pt x="358" y="650"/>
                  </a:lnTo>
                  <a:lnTo>
                    <a:pt x="391" y="644"/>
                  </a:lnTo>
                  <a:lnTo>
                    <a:pt x="422" y="637"/>
                  </a:lnTo>
                  <a:lnTo>
                    <a:pt x="453" y="625"/>
                  </a:lnTo>
                  <a:lnTo>
                    <a:pt x="479" y="612"/>
                  </a:lnTo>
                  <a:lnTo>
                    <a:pt x="506" y="594"/>
                  </a:lnTo>
                  <a:lnTo>
                    <a:pt x="531" y="577"/>
                  </a:lnTo>
                  <a:lnTo>
                    <a:pt x="556" y="556"/>
                  </a:lnTo>
                  <a:lnTo>
                    <a:pt x="575" y="533"/>
                  </a:lnTo>
                  <a:lnTo>
                    <a:pt x="595" y="508"/>
                  </a:lnTo>
                  <a:lnTo>
                    <a:pt x="612" y="481"/>
                  </a:lnTo>
                  <a:lnTo>
                    <a:pt x="625" y="452"/>
                  </a:lnTo>
                  <a:lnTo>
                    <a:pt x="637" y="422"/>
                  </a:lnTo>
                  <a:lnTo>
                    <a:pt x="644" y="391"/>
                  </a:lnTo>
                  <a:lnTo>
                    <a:pt x="648" y="358"/>
                  </a:lnTo>
                  <a:lnTo>
                    <a:pt x="650" y="324"/>
                  </a:lnTo>
                  <a:lnTo>
                    <a:pt x="648" y="291"/>
                  </a:lnTo>
                  <a:lnTo>
                    <a:pt x="644" y="259"/>
                  </a:lnTo>
                  <a:lnTo>
                    <a:pt x="637" y="228"/>
                  </a:lnTo>
                  <a:lnTo>
                    <a:pt x="625" y="197"/>
                  </a:lnTo>
                  <a:lnTo>
                    <a:pt x="612" y="168"/>
                  </a:lnTo>
                  <a:lnTo>
                    <a:pt x="595" y="142"/>
                  </a:lnTo>
                  <a:lnTo>
                    <a:pt x="575" y="117"/>
                  </a:lnTo>
                  <a:lnTo>
                    <a:pt x="556" y="94"/>
                  </a:lnTo>
                  <a:lnTo>
                    <a:pt x="531" y="72"/>
                  </a:lnTo>
                  <a:lnTo>
                    <a:pt x="506" y="55"/>
                  </a:lnTo>
                  <a:lnTo>
                    <a:pt x="479" y="38"/>
                  </a:lnTo>
                  <a:lnTo>
                    <a:pt x="453" y="25"/>
                  </a:lnTo>
                  <a:lnTo>
                    <a:pt x="422" y="13"/>
                  </a:lnTo>
                  <a:lnTo>
                    <a:pt x="391" y="5"/>
                  </a:lnTo>
                  <a:lnTo>
                    <a:pt x="358" y="0"/>
                  </a:lnTo>
                  <a:lnTo>
                    <a:pt x="324" y="0"/>
                  </a:lnTo>
                  <a:close/>
                  <a:moveTo>
                    <a:pt x="324" y="573"/>
                  </a:moveTo>
                  <a:lnTo>
                    <a:pt x="299" y="571"/>
                  </a:lnTo>
                  <a:lnTo>
                    <a:pt x="274" y="567"/>
                  </a:lnTo>
                  <a:lnTo>
                    <a:pt x="251" y="562"/>
                  </a:lnTo>
                  <a:lnTo>
                    <a:pt x="228" y="554"/>
                  </a:lnTo>
                  <a:lnTo>
                    <a:pt x="207" y="543"/>
                  </a:lnTo>
                  <a:lnTo>
                    <a:pt x="186" y="531"/>
                  </a:lnTo>
                  <a:lnTo>
                    <a:pt x="167" y="516"/>
                  </a:lnTo>
                  <a:lnTo>
                    <a:pt x="149" y="500"/>
                  </a:lnTo>
                  <a:lnTo>
                    <a:pt x="134" y="483"/>
                  </a:lnTo>
                  <a:lnTo>
                    <a:pt x="119" y="464"/>
                  </a:lnTo>
                  <a:lnTo>
                    <a:pt x="107" y="443"/>
                  </a:lnTo>
                  <a:lnTo>
                    <a:pt x="96" y="422"/>
                  </a:lnTo>
                  <a:lnTo>
                    <a:pt x="88" y="399"/>
                  </a:lnTo>
                  <a:lnTo>
                    <a:pt x="82" y="376"/>
                  </a:lnTo>
                  <a:lnTo>
                    <a:pt x="78" y="351"/>
                  </a:lnTo>
                  <a:lnTo>
                    <a:pt x="76" y="324"/>
                  </a:lnTo>
                  <a:lnTo>
                    <a:pt x="78" y="299"/>
                  </a:lnTo>
                  <a:lnTo>
                    <a:pt x="82" y="274"/>
                  </a:lnTo>
                  <a:lnTo>
                    <a:pt x="88" y="251"/>
                  </a:lnTo>
                  <a:lnTo>
                    <a:pt x="96" y="228"/>
                  </a:lnTo>
                  <a:lnTo>
                    <a:pt x="107" y="207"/>
                  </a:lnTo>
                  <a:lnTo>
                    <a:pt x="119" y="186"/>
                  </a:lnTo>
                  <a:lnTo>
                    <a:pt x="134" y="167"/>
                  </a:lnTo>
                  <a:lnTo>
                    <a:pt x="149" y="149"/>
                  </a:lnTo>
                  <a:lnTo>
                    <a:pt x="167" y="134"/>
                  </a:lnTo>
                  <a:lnTo>
                    <a:pt x="186" y="119"/>
                  </a:lnTo>
                  <a:lnTo>
                    <a:pt x="207" y="107"/>
                  </a:lnTo>
                  <a:lnTo>
                    <a:pt x="228" y="96"/>
                  </a:lnTo>
                  <a:lnTo>
                    <a:pt x="251" y="88"/>
                  </a:lnTo>
                  <a:lnTo>
                    <a:pt x="274" y="82"/>
                  </a:lnTo>
                  <a:lnTo>
                    <a:pt x="299" y="78"/>
                  </a:lnTo>
                  <a:lnTo>
                    <a:pt x="324" y="76"/>
                  </a:lnTo>
                  <a:lnTo>
                    <a:pt x="351" y="78"/>
                  </a:lnTo>
                  <a:lnTo>
                    <a:pt x="374" y="82"/>
                  </a:lnTo>
                  <a:lnTo>
                    <a:pt x="399" y="88"/>
                  </a:lnTo>
                  <a:lnTo>
                    <a:pt x="422" y="96"/>
                  </a:lnTo>
                  <a:lnTo>
                    <a:pt x="443" y="107"/>
                  </a:lnTo>
                  <a:lnTo>
                    <a:pt x="464" y="119"/>
                  </a:lnTo>
                  <a:lnTo>
                    <a:pt x="483" y="134"/>
                  </a:lnTo>
                  <a:lnTo>
                    <a:pt x="501" y="149"/>
                  </a:lnTo>
                  <a:lnTo>
                    <a:pt x="516" y="167"/>
                  </a:lnTo>
                  <a:lnTo>
                    <a:pt x="529" y="186"/>
                  </a:lnTo>
                  <a:lnTo>
                    <a:pt x="543" y="207"/>
                  </a:lnTo>
                  <a:lnTo>
                    <a:pt x="552" y="228"/>
                  </a:lnTo>
                  <a:lnTo>
                    <a:pt x="562" y="251"/>
                  </a:lnTo>
                  <a:lnTo>
                    <a:pt x="568" y="274"/>
                  </a:lnTo>
                  <a:lnTo>
                    <a:pt x="572" y="299"/>
                  </a:lnTo>
                  <a:lnTo>
                    <a:pt x="573" y="324"/>
                  </a:lnTo>
                  <a:lnTo>
                    <a:pt x="572" y="351"/>
                  </a:lnTo>
                  <a:lnTo>
                    <a:pt x="568" y="376"/>
                  </a:lnTo>
                  <a:lnTo>
                    <a:pt x="562" y="399"/>
                  </a:lnTo>
                  <a:lnTo>
                    <a:pt x="552" y="422"/>
                  </a:lnTo>
                  <a:lnTo>
                    <a:pt x="543" y="443"/>
                  </a:lnTo>
                  <a:lnTo>
                    <a:pt x="529" y="464"/>
                  </a:lnTo>
                  <a:lnTo>
                    <a:pt x="516" y="483"/>
                  </a:lnTo>
                  <a:lnTo>
                    <a:pt x="501" y="500"/>
                  </a:lnTo>
                  <a:lnTo>
                    <a:pt x="483" y="516"/>
                  </a:lnTo>
                  <a:lnTo>
                    <a:pt x="464" y="531"/>
                  </a:lnTo>
                  <a:lnTo>
                    <a:pt x="443" y="543"/>
                  </a:lnTo>
                  <a:lnTo>
                    <a:pt x="422" y="554"/>
                  </a:lnTo>
                  <a:lnTo>
                    <a:pt x="399" y="562"/>
                  </a:lnTo>
                  <a:lnTo>
                    <a:pt x="374" y="567"/>
                  </a:lnTo>
                  <a:lnTo>
                    <a:pt x="351" y="571"/>
                  </a:lnTo>
                  <a:lnTo>
                    <a:pt x="324" y="5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82" y="2084"/>
              <a:ext cx="74" cy="80"/>
            </a:xfrm>
            <a:custGeom>
              <a:avLst/>
              <a:gdLst>
                <a:gd name="T0" fmla="*/ 0 w 303"/>
                <a:gd name="T1" fmla="*/ 0 h 322"/>
                <a:gd name="T2" fmla="*/ 0 w 303"/>
                <a:gd name="T3" fmla="*/ 0 h 322"/>
                <a:gd name="T4" fmla="*/ 0 w 303"/>
                <a:gd name="T5" fmla="*/ 0 h 322"/>
                <a:gd name="T6" fmla="*/ 0 w 303"/>
                <a:gd name="T7" fmla="*/ 0 h 322"/>
                <a:gd name="T8" fmla="*/ 0 w 303"/>
                <a:gd name="T9" fmla="*/ 0 h 322"/>
                <a:gd name="T10" fmla="*/ 0 w 303"/>
                <a:gd name="T11" fmla="*/ 0 h 322"/>
                <a:gd name="T12" fmla="*/ 0 w 303"/>
                <a:gd name="T13" fmla="*/ 0 h 322"/>
                <a:gd name="T14" fmla="*/ 0 w 303"/>
                <a:gd name="T15" fmla="*/ 0 h 322"/>
                <a:gd name="T16" fmla="*/ 0 w 303"/>
                <a:gd name="T17" fmla="*/ 0 h 322"/>
                <a:gd name="T18" fmla="*/ 0 w 303"/>
                <a:gd name="T19" fmla="*/ 0 h 322"/>
                <a:gd name="T20" fmla="*/ 0 w 303"/>
                <a:gd name="T21" fmla="*/ 0 h 322"/>
                <a:gd name="T22" fmla="*/ 0 w 303"/>
                <a:gd name="T23" fmla="*/ 0 h 322"/>
                <a:gd name="T24" fmla="*/ 0 w 303"/>
                <a:gd name="T25" fmla="*/ 0 h 322"/>
                <a:gd name="T26" fmla="*/ 0 w 303"/>
                <a:gd name="T27" fmla="*/ 0 h 322"/>
                <a:gd name="T28" fmla="*/ 0 w 303"/>
                <a:gd name="T29" fmla="*/ 0 h 322"/>
                <a:gd name="T30" fmla="*/ 0 w 303"/>
                <a:gd name="T31" fmla="*/ 0 h 322"/>
                <a:gd name="T32" fmla="*/ 0 w 303"/>
                <a:gd name="T33" fmla="*/ 0 h 322"/>
                <a:gd name="T34" fmla="*/ 0 w 303"/>
                <a:gd name="T35" fmla="*/ 0 h 322"/>
                <a:gd name="T36" fmla="*/ 0 w 303"/>
                <a:gd name="T37" fmla="*/ 0 h 322"/>
                <a:gd name="T38" fmla="*/ 0 w 303"/>
                <a:gd name="T39" fmla="*/ 0 h 322"/>
                <a:gd name="T40" fmla="*/ 0 w 303"/>
                <a:gd name="T41" fmla="*/ 0 h 322"/>
                <a:gd name="T42" fmla="*/ 0 w 303"/>
                <a:gd name="T43" fmla="*/ 0 h 322"/>
                <a:gd name="T44" fmla="*/ 0 w 303"/>
                <a:gd name="T45" fmla="*/ 0 h 322"/>
                <a:gd name="T46" fmla="*/ 0 w 303"/>
                <a:gd name="T47" fmla="*/ 0 h 322"/>
                <a:gd name="T48" fmla="*/ 0 w 303"/>
                <a:gd name="T49" fmla="*/ 0 h 322"/>
                <a:gd name="T50" fmla="*/ 0 w 303"/>
                <a:gd name="T51" fmla="*/ 0 h 322"/>
                <a:gd name="T52" fmla="*/ 0 w 303"/>
                <a:gd name="T53" fmla="*/ 0 h 322"/>
                <a:gd name="T54" fmla="*/ 0 w 303"/>
                <a:gd name="T55" fmla="*/ 0 h 322"/>
                <a:gd name="T56" fmla="*/ 0 w 303"/>
                <a:gd name="T57" fmla="*/ 0 h 322"/>
                <a:gd name="T58" fmla="*/ 0 w 303"/>
                <a:gd name="T59" fmla="*/ 0 h 322"/>
                <a:gd name="T60" fmla="*/ 0 w 303"/>
                <a:gd name="T61" fmla="*/ 0 h 322"/>
                <a:gd name="T62" fmla="*/ 0 w 303"/>
                <a:gd name="T63" fmla="*/ 0 h 322"/>
                <a:gd name="T64" fmla="*/ 0 w 303"/>
                <a:gd name="T65" fmla="*/ 0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322"/>
                <a:gd name="T101" fmla="*/ 303 w 303"/>
                <a:gd name="T102" fmla="*/ 322 h 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322">
                  <a:moveTo>
                    <a:pt x="35" y="322"/>
                  </a:moveTo>
                  <a:lnTo>
                    <a:pt x="35" y="310"/>
                  </a:lnTo>
                  <a:lnTo>
                    <a:pt x="36" y="280"/>
                  </a:lnTo>
                  <a:lnTo>
                    <a:pt x="38" y="261"/>
                  </a:lnTo>
                  <a:lnTo>
                    <a:pt x="44" y="238"/>
                  </a:lnTo>
                  <a:lnTo>
                    <a:pt x="52" y="213"/>
                  </a:lnTo>
                  <a:lnTo>
                    <a:pt x="61" y="186"/>
                  </a:lnTo>
                  <a:lnTo>
                    <a:pt x="75" y="159"/>
                  </a:lnTo>
                  <a:lnTo>
                    <a:pt x="92" y="132"/>
                  </a:lnTo>
                  <a:lnTo>
                    <a:pt x="102" y="120"/>
                  </a:lnTo>
                  <a:lnTo>
                    <a:pt x="113" y="107"/>
                  </a:lnTo>
                  <a:lnTo>
                    <a:pt x="127" y="96"/>
                  </a:lnTo>
                  <a:lnTo>
                    <a:pt x="140" y="84"/>
                  </a:lnTo>
                  <a:lnTo>
                    <a:pt x="155" y="73"/>
                  </a:lnTo>
                  <a:lnTo>
                    <a:pt x="171" y="63"/>
                  </a:lnTo>
                  <a:lnTo>
                    <a:pt x="190" y="53"/>
                  </a:lnTo>
                  <a:lnTo>
                    <a:pt x="209" y="44"/>
                  </a:lnTo>
                  <a:lnTo>
                    <a:pt x="230" y="36"/>
                  </a:lnTo>
                  <a:lnTo>
                    <a:pt x="253" y="30"/>
                  </a:lnTo>
                  <a:lnTo>
                    <a:pt x="276" y="25"/>
                  </a:lnTo>
                  <a:lnTo>
                    <a:pt x="303" y="19"/>
                  </a:lnTo>
                  <a:lnTo>
                    <a:pt x="301" y="19"/>
                  </a:lnTo>
                  <a:lnTo>
                    <a:pt x="299" y="17"/>
                  </a:lnTo>
                  <a:lnTo>
                    <a:pt x="296" y="17"/>
                  </a:lnTo>
                  <a:lnTo>
                    <a:pt x="288" y="15"/>
                  </a:lnTo>
                  <a:lnTo>
                    <a:pt x="282" y="13"/>
                  </a:lnTo>
                  <a:lnTo>
                    <a:pt x="274" y="11"/>
                  </a:lnTo>
                  <a:lnTo>
                    <a:pt x="265" y="11"/>
                  </a:lnTo>
                  <a:lnTo>
                    <a:pt x="255" y="11"/>
                  </a:lnTo>
                  <a:lnTo>
                    <a:pt x="248" y="11"/>
                  </a:lnTo>
                  <a:lnTo>
                    <a:pt x="242" y="11"/>
                  </a:lnTo>
                  <a:lnTo>
                    <a:pt x="238" y="11"/>
                  </a:lnTo>
                  <a:lnTo>
                    <a:pt x="236" y="9"/>
                  </a:lnTo>
                  <a:lnTo>
                    <a:pt x="234" y="7"/>
                  </a:lnTo>
                  <a:lnTo>
                    <a:pt x="234" y="3"/>
                  </a:lnTo>
                  <a:lnTo>
                    <a:pt x="234" y="2"/>
                  </a:lnTo>
                  <a:lnTo>
                    <a:pt x="236" y="0"/>
                  </a:lnTo>
                  <a:lnTo>
                    <a:pt x="228" y="2"/>
                  </a:lnTo>
                  <a:lnTo>
                    <a:pt x="207" y="7"/>
                  </a:lnTo>
                  <a:lnTo>
                    <a:pt x="194" y="11"/>
                  </a:lnTo>
                  <a:lnTo>
                    <a:pt x="177" y="19"/>
                  </a:lnTo>
                  <a:lnTo>
                    <a:pt x="159" y="26"/>
                  </a:lnTo>
                  <a:lnTo>
                    <a:pt x="140" y="38"/>
                  </a:lnTo>
                  <a:lnTo>
                    <a:pt x="121" y="51"/>
                  </a:lnTo>
                  <a:lnTo>
                    <a:pt x="102" y="69"/>
                  </a:lnTo>
                  <a:lnTo>
                    <a:pt x="83" y="88"/>
                  </a:lnTo>
                  <a:lnTo>
                    <a:pt x="63" y="113"/>
                  </a:lnTo>
                  <a:lnTo>
                    <a:pt x="46" y="140"/>
                  </a:lnTo>
                  <a:lnTo>
                    <a:pt x="29" y="170"/>
                  </a:lnTo>
                  <a:lnTo>
                    <a:pt x="13" y="205"/>
                  </a:lnTo>
                  <a:lnTo>
                    <a:pt x="0" y="245"/>
                  </a:lnTo>
                  <a:lnTo>
                    <a:pt x="2" y="245"/>
                  </a:lnTo>
                  <a:lnTo>
                    <a:pt x="4" y="245"/>
                  </a:lnTo>
                  <a:lnTo>
                    <a:pt x="6" y="247"/>
                  </a:lnTo>
                  <a:lnTo>
                    <a:pt x="10" y="249"/>
                  </a:lnTo>
                  <a:lnTo>
                    <a:pt x="13" y="251"/>
                  </a:lnTo>
                  <a:lnTo>
                    <a:pt x="15" y="255"/>
                  </a:lnTo>
                  <a:lnTo>
                    <a:pt x="17" y="259"/>
                  </a:lnTo>
                  <a:lnTo>
                    <a:pt x="17" y="264"/>
                  </a:lnTo>
                  <a:lnTo>
                    <a:pt x="17" y="274"/>
                  </a:lnTo>
                  <a:lnTo>
                    <a:pt x="17" y="284"/>
                  </a:lnTo>
                  <a:lnTo>
                    <a:pt x="17" y="293"/>
                  </a:lnTo>
                  <a:lnTo>
                    <a:pt x="19" y="303"/>
                  </a:lnTo>
                  <a:lnTo>
                    <a:pt x="23" y="310"/>
                  </a:lnTo>
                  <a:lnTo>
                    <a:pt x="25" y="318"/>
                  </a:lnTo>
                  <a:lnTo>
                    <a:pt x="31" y="322"/>
                  </a:lnTo>
                  <a:lnTo>
                    <a:pt x="35" y="3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962" y="2149"/>
              <a:ext cx="66" cy="76"/>
            </a:xfrm>
            <a:custGeom>
              <a:avLst/>
              <a:gdLst>
                <a:gd name="T0" fmla="*/ 0 w 269"/>
                <a:gd name="T1" fmla="*/ 0 h 307"/>
                <a:gd name="T2" fmla="*/ 0 w 269"/>
                <a:gd name="T3" fmla="*/ 0 h 307"/>
                <a:gd name="T4" fmla="*/ 0 w 269"/>
                <a:gd name="T5" fmla="*/ 0 h 307"/>
                <a:gd name="T6" fmla="*/ 0 w 269"/>
                <a:gd name="T7" fmla="*/ 0 h 307"/>
                <a:gd name="T8" fmla="*/ 0 w 269"/>
                <a:gd name="T9" fmla="*/ 0 h 307"/>
                <a:gd name="T10" fmla="*/ 0 w 269"/>
                <a:gd name="T11" fmla="*/ 0 h 307"/>
                <a:gd name="T12" fmla="*/ 0 w 269"/>
                <a:gd name="T13" fmla="*/ 0 h 307"/>
                <a:gd name="T14" fmla="*/ 0 w 269"/>
                <a:gd name="T15" fmla="*/ 0 h 307"/>
                <a:gd name="T16" fmla="*/ 0 w 269"/>
                <a:gd name="T17" fmla="*/ 0 h 307"/>
                <a:gd name="T18" fmla="*/ 0 w 269"/>
                <a:gd name="T19" fmla="*/ 0 h 307"/>
                <a:gd name="T20" fmla="*/ 0 w 269"/>
                <a:gd name="T21" fmla="*/ 0 h 307"/>
                <a:gd name="T22" fmla="*/ 0 w 269"/>
                <a:gd name="T23" fmla="*/ 0 h 307"/>
                <a:gd name="T24" fmla="*/ 0 w 269"/>
                <a:gd name="T25" fmla="*/ 0 h 307"/>
                <a:gd name="T26" fmla="*/ 0 w 269"/>
                <a:gd name="T27" fmla="*/ 0 h 307"/>
                <a:gd name="T28" fmla="*/ 0 w 269"/>
                <a:gd name="T29" fmla="*/ 0 h 307"/>
                <a:gd name="T30" fmla="*/ 0 w 269"/>
                <a:gd name="T31" fmla="*/ 0 h 307"/>
                <a:gd name="T32" fmla="*/ 0 w 269"/>
                <a:gd name="T33" fmla="*/ 0 h 307"/>
                <a:gd name="T34" fmla="*/ 0 w 269"/>
                <a:gd name="T35" fmla="*/ 0 h 307"/>
                <a:gd name="T36" fmla="*/ 0 w 269"/>
                <a:gd name="T37" fmla="*/ 0 h 307"/>
                <a:gd name="T38" fmla="*/ 0 w 269"/>
                <a:gd name="T39" fmla="*/ 0 h 307"/>
                <a:gd name="T40" fmla="*/ 0 w 269"/>
                <a:gd name="T41" fmla="*/ 0 h 307"/>
                <a:gd name="T42" fmla="*/ 0 w 269"/>
                <a:gd name="T43" fmla="*/ 0 h 307"/>
                <a:gd name="T44" fmla="*/ 0 w 269"/>
                <a:gd name="T45" fmla="*/ 0 h 307"/>
                <a:gd name="T46" fmla="*/ 0 w 269"/>
                <a:gd name="T47" fmla="*/ 0 h 307"/>
                <a:gd name="T48" fmla="*/ 0 w 269"/>
                <a:gd name="T49" fmla="*/ 0 h 307"/>
                <a:gd name="T50" fmla="*/ 0 w 269"/>
                <a:gd name="T51" fmla="*/ 0 h 307"/>
                <a:gd name="T52" fmla="*/ 0 w 269"/>
                <a:gd name="T53" fmla="*/ 0 h 307"/>
                <a:gd name="T54" fmla="*/ 0 w 269"/>
                <a:gd name="T55" fmla="*/ 0 h 307"/>
                <a:gd name="T56" fmla="*/ 0 w 269"/>
                <a:gd name="T57" fmla="*/ 0 h 307"/>
                <a:gd name="T58" fmla="*/ 0 w 269"/>
                <a:gd name="T59" fmla="*/ 0 h 307"/>
                <a:gd name="T60" fmla="*/ 0 w 269"/>
                <a:gd name="T61" fmla="*/ 0 h 307"/>
                <a:gd name="T62" fmla="*/ 0 w 269"/>
                <a:gd name="T63" fmla="*/ 0 h 307"/>
                <a:gd name="T64" fmla="*/ 0 w 269"/>
                <a:gd name="T65" fmla="*/ 0 h 307"/>
                <a:gd name="T66" fmla="*/ 0 w 269"/>
                <a:gd name="T67" fmla="*/ 0 h 307"/>
                <a:gd name="T68" fmla="*/ 0 w 269"/>
                <a:gd name="T69" fmla="*/ 0 h 307"/>
                <a:gd name="T70" fmla="*/ 0 w 269"/>
                <a:gd name="T71" fmla="*/ 0 h 307"/>
                <a:gd name="T72" fmla="*/ 0 w 269"/>
                <a:gd name="T73" fmla="*/ 0 h 307"/>
                <a:gd name="T74" fmla="*/ 0 w 269"/>
                <a:gd name="T75" fmla="*/ 0 h 307"/>
                <a:gd name="T76" fmla="*/ 0 w 269"/>
                <a:gd name="T77" fmla="*/ 0 h 307"/>
                <a:gd name="T78" fmla="*/ 0 w 269"/>
                <a:gd name="T79" fmla="*/ 0 h 307"/>
                <a:gd name="T80" fmla="*/ 0 w 269"/>
                <a:gd name="T81" fmla="*/ 0 h 307"/>
                <a:gd name="T82" fmla="*/ 0 w 269"/>
                <a:gd name="T83" fmla="*/ 0 h 307"/>
                <a:gd name="T84" fmla="*/ 0 w 269"/>
                <a:gd name="T85" fmla="*/ 0 h 307"/>
                <a:gd name="T86" fmla="*/ 0 w 269"/>
                <a:gd name="T87" fmla="*/ 0 h 307"/>
                <a:gd name="T88" fmla="*/ 0 w 269"/>
                <a:gd name="T89" fmla="*/ 0 h 307"/>
                <a:gd name="T90" fmla="*/ 0 w 269"/>
                <a:gd name="T91" fmla="*/ 0 h 307"/>
                <a:gd name="T92" fmla="*/ 0 w 269"/>
                <a:gd name="T93" fmla="*/ 0 h 307"/>
                <a:gd name="T94" fmla="*/ 0 w 269"/>
                <a:gd name="T95" fmla="*/ 0 h 307"/>
                <a:gd name="T96" fmla="*/ 0 w 269"/>
                <a:gd name="T97" fmla="*/ 0 h 307"/>
                <a:gd name="T98" fmla="*/ 0 w 269"/>
                <a:gd name="T99" fmla="*/ 0 h 307"/>
                <a:gd name="T100" fmla="*/ 0 w 269"/>
                <a:gd name="T101" fmla="*/ 0 h 307"/>
                <a:gd name="T102" fmla="*/ 0 w 269"/>
                <a:gd name="T103" fmla="*/ 0 h 307"/>
                <a:gd name="T104" fmla="*/ 0 w 269"/>
                <a:gd name="T105" fmla="*/ 0 h 307"/>
                <a:gd name="T106" fmla="*/ 0 w 269"/>
                <a:gd name="T107" fmla="*/ 0 h 307"/>
                <a:gd name="T108" fmla="*/ 0 w 269"/>
                <a:gd name="T109" fmla="*/ 0 h 307"/>
                <a:gd name="T110" fmla="*/ 0 w 269"/>
                <a:gd name="T111" fmla="*/ 0 h 307"/>
                <a:gd name="T112" fmla="*/ 0 w 269"/>
                <a:gd name="T113" fmla="*/ 0 h 307"/>
                <a:gd name="T114" fmla="*/ 0 w 269"/>
                <a:gd name="T115" fmla="*/ 0 h 307"/>
                <a:gd name="T116" fmla="*/ 0 w 269"/>
                <a:gd name="T117" fmla="*/ 0 h 307"/>
                <a:gd name="T118" fmla="*/ 0 w 269"/>
                <a:gd name="T119" fmla="*/ 0 h 307"/>
                <a:gd name="T120" fmla="*/ 0 w 269"/>
                <a:gd name="T121" fmla="*/ 0 h 3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9"/>
                <a:gd name="T184" fmla="*/ 0 h 307"/>
                <a:gd name="T185" fmla="*/ 269 w 269"/>
                <a:gd name="T186" fmla="*/ 307 h 3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9" h="307">
                  <a:moveTo>
                    <a:pt x="240" y="0"/>
                  </a:moveTo>
                  <a:lnTo>
                    <a:pt x="240" y="6"/>
                  </a:lnTo>
                  <a:lnTo>
                    <a:pt x="242" y="20"/>
                  </a:lnTo>
                  <a:lnTo>
                    <a:pt x="244" y="41"/>
                  </a:lnTo>
                  <a:lnTo>
                    <a:pt x="242" y="68"/>
                  </a:lnTo>
                  <a:lnTo>
                    <a:pt x="240" y="83"/>
                  </a:lnTo>
                  <a:lnTo>
                    <a:pt x="236" y="98"/>
                  </a:lnTo>
                  <a:lnTo>
                    <a:pt x="232" y="115"/>
                  </a:lnTo>
                  <a:lnTo>
                    <a:pt x="227" y="133"/>
                  </a:lnTo>
                  <a:lnTo>
                    <a:pt x="217" y="150"/>
                  </a:lnTo>
                  <a:lnTo>
                    <a:pt x="208" y="167"/>
                  </a:lnTo>
                  <a:lnTo>
                    <a:pt x="196" y="185"/>
                  </a:lnTo>
                  <a:lnTo>
                    <a:pt x="183" y="202"/>
                  </a:lnTo>
                  <a:lnTo>
                    <a:pt x="154" y="231"/>
                  </a:lnTo>
                  <a:lnTo>
                    <a:pt x="127" y="252"/>
                  </a:lnTo>
                  <a:lnTo>
                    <a:pt x="106" y="267"/>
                  </a:lnTo>
                  <a:lnTo>
                    <a:pt x="85" y="279"/>
                  </a:lnTo>
                  <a:lnTo>
                    <a:pt x="64" y="284"/>
                  </a:lnTo>
                  <a:lnTo>
                    <a:pt x="44" y="288"/>
                  </a:lnTo>
                  <a:lnTo>
                    <a:pt x="23" y="292"/>
                  </a:lnTo>
                  <a:lnTo>
                    <a:pt x="0" y="298"/>
                  </a:lnTo>
                  <a:lnTo>
                    <a:pt x="4" y="298"/>
                  </a:lnTo>
                  <a:lnTo>
                    <a:pt x="10" y="300"/>
                  </a:lnTo>
                  <a:lnTo>
                    <a:pt x="17" y="302"/>
                  </a:lnTo>
                  <a:lnTo>
                    <a:pt x="25" y="302"/>
                  </a:lnTo>
                  <a:lnTo>
                    <a:pt x="33" y="303"/>
                  </a:lnTo>
                  <a:lnTo>
                    <a:pt x="41" y="303"/>
                  </a:lnTo>
                  <a:lnTo>
                    <a:pt x="46" y="303"/>
                  </a:lnTo>
                  <a:lnTo>
                    <a:pt x="52" y="303"/>
                  </a:lnTo>
                  <a:lnTo>
                    <a:pt x="56" y="305"/>
                  </a:lnTo>
                  <a:lnTo>
                    <a:pt x="64" y="307"/>
                  </a:lnTo>
                  <a:lnTo>
                    <a:pt x="71" y="307"/>
                  </a:lnTo>
                  <a:lnTo>
                    <a:pt x="83" y="305"/>
                  </a:lnTo>
                  <a:lnTo>
                    <a:pt x="98" y="300"/>
                  </a:lnTo>
                  <a:lnTo>
                    <a:pt x="119" y="288"/>
                  </a:lnTo>
                  <a:lnTo>
                    <a:pt x="144" y="269"/>
                  </a:lnTo>
                  <a:lnTo>
                    <a:pt x="173" y="246"/>
                  </a:lnTo>
                  <a:lnTo>
                    <a:pt x="198" y="221"/>
                  </a:lnTo>
                  <a:lnTo>
                    <a:pt x="219" y="194"/>
                  </a:lnTo>
                  <a:lnTo>
                    <a:pt x="236" y="167"/>
                  </a:lnTo>
                  <a:lnTo>
                    <a:pt x="250" y="138"/>
                  </a:lnTo>
                  <a:lnTo>
                    <a:pt x="259" y="108"/>
                  </a:lnTo>
                  <a:lnTo>
                    <a:pt x="267" y="77"/>
                  </a:lnTo>
                  <a:lnTo>
                    <a:pt x="269" y="44"/>
                  </a:lnTo>
                  <a:lnTo>
                    <a:pt x="267" y="43"/>
                  </a:lnTo>
                  <a:lnTo>
                    <a:pt x="265" y="41"/>
                  </a:lnTo>
                  <a:lnTo>
                    <a:pt x="261" y="37"/>
                  </a:lnTo>
                  <a:lnTo>
                    <a:pt x="259" y="33"/>
                  </a:lnTo>
                  <a:lnTo>
                    <a:pt x="255" y="27"/>
                  </a:lnTo>
                  <a:lnTo>
                    <a:pt x="254" y="21"/>
                  </a:lnTo>
                  <a:lnTo>
                    <a:pt x="254" y="16"/>
                  </a:lnTo>
                  <a:lnTo>
                    <a:pt x="252" y="10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6" y="2"/>
                  </a:lnTo>
                  <a:lnTo>
                    <a:pt x="244" y="0"/>
                  </a:lnTo>
                  <a:lnTo>
                    <a:pt x="242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78" y="2084"/>
              <a:ext cx="74" cy="80"/>
            </a:xfrm>
            <a:custGeom>
              <a:avLst/>
              <a:gdLst>
                <a:gd name="T0" fmla="*/ 0 w 304"/>
                <a:gd name="T1" fmla="*/ 0 h 322"/>
                <a:gd name="T2" fmla="*/ 0 w 304"/>
                <a:gd name="T3" fmla="*/ 0 h 322"/>
                <a:gd name="T4" fmla="*/ 0 w 304"/>
                <a:gd name="T5" fmla="*/ 0 h 322"/>
                <a:gd name="T6" fmla="*/ 0 w 304"/>
                <a:gd name="T7" fmla="*/ 0 h 322"/>
                <a:gd name="T8" fmla="*/ 0 w 304"/>
                <a:gd name="T9" fmla="*/ 0 h 322"/>
                <a:gd name="T10" fmla="*/ 0 w 304"/>
                <a:gd name="T11" fmla="*/ 0 h 322"/>
                <a:gd name="T12" fmla="*/ 0 w 304"/>
                <a:gd name="T13" fmla="*/ 0 h 322"/>
                <a:gd name="T14" fmla="*/ 0 w 304"/>
                <a:gd name="T15" fmla="*/ 0 h 322"/>
                <a:gd name="T16" fmla="*/ 0 w 304"/>
                <a:gd name="T17" fmla="*/ 0 h 322"/>
                <a:gd name="T18" fmla="*/ 0 w 304"/>
                <a:gd name="T19" fmla="*/ 0 h 322"/>
                <a:gd name="T20" fmla="*/ 0 w 304"/>
                <a:gd name="T21" fmla="*/ 0 h 322"/>
                <a:gd name="T22" fmla="*/ 0 w 304"/>
                <a:gd name="T23" fmla="*/ 0 h 322"/>
                <a:gd name="T24" fmla="*/ 0 w 304"/>
                <a:gd name="T25" fmla="*/ 0 h 322"/>
                <a:gd name="T26" fmla="*/ 0 w 304"/>
                <a:gd name="T27" fmla="*/ 0 h 322"/>
                <a:gd name="T28" fmla="*/ 0 w 304"/>
                <a:gd name="T29" fmla="*/ 0 h 322"/>
                <a:gd name="T30" fmla="*/ 0 w 304"/>
                <a:gd name="T31" fmla="*/ 0 h 322"/>
                <a:gd name="T32" fmla="*/ 0 w 304"/>
                <a:gd name="T33" fmla="*/ 0 h 322"/>
                <a:gd name="T34" fmla="*/ 0 w 304"/>
                <a:gd name="T35" fmla="*/ 0 h 322"/>
                <a:gd name="T36" fmla="*/ 0 w 304"/>
                <a:gd name="T37" fmla="*/ 0 h 322"/>
                <a:gd name="T38" fmla="*/ 0 w 304"/>
                <a:gd name="T39" fmla="*/ 0 h 322"/>
                <a:gd name="T40" fmla="*/ 0 w 304"/>
                <a:gd name="T41" fmla="*/ 0 h 322"/>
                <a:gd name="T42" fmla="*/ 0 w 304"/>
                <a:gd name="T43" fmla="*/ 0 h 322"/>
                <a:gd name="T44" fmla="*/ 0 w 304"/>
                <a:gd name="T45" fmla="*/ 0 h 322"/>
                <a:gd name="T46" fmla="*/ 0 w 304"/>
                <a:gd name="T47" fmla="*/ 0 h 322"/>
                <a:gd name="T48" fmla="*/ 0 w 304"/>
                <a:gd name="T49" fmla="*/ 0 h 322"/>
                <a:gd name="T50" fmla="*/ 0 w 304"/>
                <a:gd name="T51" fmla="*/ 0 h 322"/>
                <a:gd name="T52" fmla="*/ 0 w 304"/>
                <a:gd name="T53" fmla="*/ 0 h 322"/>
                <a:gd name="T54" fmla="*/ 0 w 304"/>
                <a:gd name="T55" fmla="*/ 0 h 322"/>
                <a:gd name="T56" fmla="*/ 0 w 304"/>
                <a:gd name="T57" fmla="*/ 0 h 322"/>
                <a:gd name="T58" fmla="*/ 0 w 304"/>
                <a:gd name="T59" fmla="*/ 0 h 322"/>
                <a:gd name="T60" fmla="*/ 0 w 304"/>
                <a:gd name="T61" fmla="*/ 0 h 322"/>
                <a:gd name="T62" fmla="*/ 0 w 304"/>
                <a:gd name="T63" fmla="*/ 0 h 322"/>
                <a:gd name="T64" fmla="*/ 0 w 304"/>
                <a:gd name="T65" fmla="*/ 0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322"/>
                <a:gd name="T101" fmla="*/ 304 w 304"/>
                <a:gd name="T102" fmla="*/ 322 h 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322">
                  <a:moveTo>
                    <a:pt x="35" y="322"/>
                  </a:moveTo>
                  <a:lnTo>
                    <a:pt x="35" y="310"/>
                  </a:lnTo>
                  <a:lnTo>
                    <a:pt x="35" y="280"/>
                  </a:lnTo>
                  <a:lnTo>
                    <a:pt x="39" y="261"/>
                  </a:lnTo>
                  <a:lnTo>
                    <a:pt x="43" y="238"/>
                  </a:lnTo>
                  <a:lnTo>
                    <a:pt x="50" y="213"/>
                  </a:lnTo>
                  <a:lnTo>
                    <a:pt x="60" y="186"/>
                  </a:lnTo>
                  <a:lnTo>
                    <a:pt x="73" y="159"/>
                  </a:lnTo>
                  <a:lnTo>
                    <a:pt x="91" y="132"/>
                  </a:lnTo>
                  <a:lnTo>
                    <a:pt x="102" y="120"/>
                  </a:lnTo>
                  <a:lnTo>
                    <a:pt x="114" y="107"/>
                  </a:lnTo>
                  <a:lnTo>
                    <a:pt x="125" y="96"/>
                  </a:lnTo>
                  <a:lnTo>
                    <a:pt x="139" y="84"/>
                  </a:lnTo>
                  <a:lnTo>
                    <a:pt x="154" y="73"/>
                  </a:lnTo>
                  <a:lnTo>
                    <a:pt x="171" y="63"/>
                  </a:lnTo>
                  <a:lnTo>
                    <a:pt x="189" y="53"/>
                  </a:lnTo>
                  <a:lnTo>
                    <a:pt x="208" y="44"/>
                  </a:lnTo>
                  <a:lnTo>
                    <a:pt x="229" y="36"/>
                  </a:lnTo>
                  <a:lnTo>
                    <a:pt x="252" y="30"/>
                  </a:lnTo>
                  <a:lnTo>
                    <a:pt x="277" y="25"/>
                  </a:lnTo>
                  <a:lnTo>
                    <a:pt x="304" y="19"/>
                  </a:lnTo>
                  <a:lnTo>
                    <a:pt x="302" y="19"/>
                  </a:lnTo>
                  <a:lnTo>
                    <a:pt x="298" y="17"/>
                  </a:lnTo>
                  <a:lnTo>
                    <a:pt x="294" y="17"/>
                  </a:lnTo>
                  <a:lnTo>
                    <a:pt x="288" y="15"/>
                  </a:lnTo>
                  <a:lnTo>
                    <a:pt x="281" y="13"/>
                  </a:lnTo>
                  <a:lnTo>
                    <a:pt x="273" y="11"/>
                  </a:lnTo>
                  <a:lnTo>
                    <a:pt x="265" y="11"/>
                  </a:lnTo>
                  <a:lnTo>
                    <a:pt x="256" y="11"/>
                  </a:lnTo>
                  <a:lnTo>
                    <a:pt x="248" y="11"/>
                  </a:lnTo>
                  <a:lnTo>
                    <a:pt x="242" y="11"/>
                  </a:lnTo>
                  <a:lnTo>
                    <a:pt x="238" y="11"/>
                  </a:lnTo>
                  <a:lnTo>
                    <a:pt x="237" y="9"/>
                  </a:lnTo>
                  <a:lnTo>
                    <a:pt x="235" y="7"/>
                  </a:lnTo>
                  <a:lnTo>
                    <a:pt x="235" y="3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27" y="2"/>
                  </a:lnTo>
                  <a:lnTo>
                    <a:pt x="208" y="7"/>
                  </a:lnTo>
                  <a:lnTo>
                    <a:pt x="192" y="11"/>
                  </a:lnTo>
                  <a:lnTo>
                    <a:pt x="177" y="19"/>
                  </a:lnTo>
                  <a:lnTo>
                    <a:pt x="160" y="26"/>
                  </a:lnTo>
                  <a:lnTo>
                    <a:pt x="141" y="38"/>
                  </a:lnTo>
                  <a:lnTo>
                    <a:pt x="121" y="51"/>
                  </a:lnTo>
                  <a:lnTo>
                    <a:pt x="102" y="69"/>
                  </a:lnTo>
                  <a:lnTo>
                    <a:pt x="83" y="88"/>
                  </a:lnTo>
                  <a:lnTo>
                    <a:pt x="64" y="113"/>
                  </a:lnTo>
                  <a:lnTo>
                    <a:pt x="45" y="140"/>
                  </a:lnTo>
                  <a:lnTo>
                    <a:pt x="27" y="170"/>
                  </a:lnTo>
                  <a:lnTo>
                    <a:pt x="14" y="205"/>
                  </a:lnTo>
                  <a:lnTo>
                    <a:pt x="0" y="245"/>
                  </a:lnTo>
                  <a:lnTo>
                    <a:pt x="2" y="245"/>
                  </a:lnTo>
                  <a:lnTo>
                    <a:pt x="6" y="247"/>
                  </a:lnTo>
                  <a:lnTo>
                    <a:pt x="10" y="249"/>
                  </a:lnTo>
                  <a:lnTo>
                    <a:pt x="12" y="251"/>
                  </a:lnTo>
                  <a:lnTo>
                    <a:pt x="16" y="255"/>
                  </a:lnTo>
                  <a:lnTo>
                    <a:pt x="16" y="259"/>
                  </a:lnTo>
                  <a:lnTo>
                    <a:pt x="16" y="264"/>
                  </a:lnTo>
                  <a:lnTo>
                    <a:pt x="16" y="274"/>
                  </a:lnTo>
                  <a:lnTo>
                    <a:pt x="18" y="284"/>
                  </a:lnTo>
                  <a:lnTo>
                    <a:pt x="18" y="293"/>
                  </a:lnTo>
                  <a:lnTo>
                    <a:pt x="20" y="303"/>
                  </a:lnTo>
                  <a:lnTo>
                    <a:pt x="22" y="310"/>
                  </a:lnTo>
                  <a:lnTo>
                    <a:pt x="25" y="318"/>
                  </a:lnTo>
                  <a:lnTo>
                    <a:pt x="29" y="322"/>
                  </a:lnTo>
                  <a:lnTo>
                    <a:pt x="35" y="3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58" y="2149"/>
              <a:ext cx="66" cy="76"/>
            </a:xfrm>
            <a:custGeom>
              <a:avLst/>
              <a:gdLst>
                <a:gd name="T0" fmla="*/ 0 w 270"/>
                <a:gd name="T1" fmla="*/ 0 h 307"/>
                <a:gd name="T2" fmla="*/ 0 w 270"/>
                <a:gd name="T3" fmla="*/ 0 h 307"/>
                <a:gd name="T4" fmla="*/ 0 w 270"/>
                <a:gd name="T5" fmla="*/ 0 h 307"/>
                <a:gd name="T6" fmla="*/ 0 w 270"/>
                <a:gd name="T7" fmla="*/ 0 h 307"/>
                <a:gd name="T8" fmla="*/ 0 w 270"/>
                <a:gd name="T9" fmla="*/ 0 h 307"/>
                <a:gd name="T10" fmla="*/ 0 w 270"/>
                <a:gd name="T11" fmla="*/ 0 h 307"/>
                <a:gd name="T12" fmla="*/ 0 w 270"/>
                <a:gd name="T13" fmla="*/ 0 h 307"/>
                <a:gd name="T14" fmla="*/ 0 w 270"/>
                <a:gd name="T15" fmla="*/ 0 h 307"/>
                <a:gd name="T16" fmla="*/ 0 w 270"/>
                <a:gd name="T17" fmla="*/ 0 h 307"/>
                <a:gd name="T18" fmla="*/ 0 w 270"/>
                <a:gd name="T19" fmla="*/ 0 h 307"/>
                <a:gd name="T20" fmla="*/ 0 w 270"/>
                <a:gd name="T21" fmla="*/ 0 h 307"/>
                <a:gd name="T22" fmla="*/ 0 w 270"/>
                <a:gd name="T23" fmla="*/ 0 h 307"/>
                <a:gd name="T24" fmla="*/ 0 w 270"/>
                <a:gd name="T25" fmla="*/ 0 h 307"/>
                <a:gd name="T26" fmla="*/ 0 w 270"/>
                <a:gd name="T27" fmla="*/ 0 h 307"/>
                <a:gd name="T28" fmla="*/ 0 w 270"/>
                <a:gd name="T29" fmla="*/ 0 h 307"/>
                <a:gd name="T30" fmla="*/ 0 w 270"/>
                <a:gd name="T31" fmla="*/ 0 h 307"/>
                <a:gd name="T32" fmla="*/ 0 w 270"/>
                <a:gd name="T33" fmla="*/ 0 h 307"/>
                <a:gd name="T34" fmla="*/ 0 w 270"/>
                <a:gd name="T35" fmla="*/ 0 h 307"/>
                <a:gd name="T36" fmla="*/ 0 w 270"/>
                <a:gd name="T37" fmla="*/ 0 h 307"/>
                <a:gd name="T38" fmla="*/ 0 w 270"/>
                <a:gd name="T39" fmla="*/ 0 h 307"/>
                <a:gd name="T40" fmla="*/ 0 w 270"/>
                <a:gd name="T41" fmla="*/ 0 h 307"/>
                <a:gd name="T42" fmla="*/ 0 w 270"/>
                <a:gd name="T43" fmla="*/ 0 h 307"/>
                <a:gd name="T44" fmla="*/ 0 w 270"/>
                <a:gd name="T45" fmla="*/ 0 h 307"/>
                <a:gd name="T46" fmla="*/ 0 w 270"/>
                <a:gd name="T47" fmla="*/ 0 h 307"/>
                <a:gd name="T48" fmla="*/ 0 w 270"/>
                <a:gd name="T49" fmla="*/ 0 h 307"/>
                <a:gd name="T50" fmla="*/ 0 w 270"/>
                <a:gd name="T51" fmla="*/ 0 h 307"/>
                <a:gd name="T52" fmla="*/ 0 w 270"/>
                <a:gd name="T53" fmla="*/ 0 h 307"/>
                <a:gd name="T54" fmla="*/ 0 w 270"/>
                <a:gd name="T55" fmla="*/ 0 h 307"/>
                <a:gd name="T56" fmla="*/ 0 w 270"/>
                <a:gd name="T57" fmla="*/ 0 h 307"/>
                <a:gd name="T58" fmla="*/ 0 w 270"/>
                <a:gd name="T59" fmla="*/ 0 h 307"/>
                <a:gd name="T60" fmla="*/ 0 w 270"/>
                <a:gd name="T61" fmla="*/ 0 h 307"/>
                <a:gd name="T62" fmla="*/ 0 w 270"/>
                <a:gd name="T63" fmla="*/ 0 h 307"/>
                <a:gd name="T64" fmla="*/ 0 w 270"/>
                <a:gd name="T65" fmla="*/ 0 h 307"/>
                <a:gd name="T66" fmla="*/ 0 w 270"/>
                <a:gd name="T67" fmla="*/ 0 h 307"/>
                <a:gd name="T68" fmla="*/ 0 w 270"/>
                <a:gd name="T69" fmla="*/ 0 h 307"/>
                <a:gd name="T70" fmla="*/ 0 w 270"/>
                <a:gd name="T71" fmla="*/ 0 h 307"/>
                <a:gd name="T72" fmla="*/ 0 w 270"/>
                <a:gd name="T73" fmla="*/ 0 h 307"/>
                <a:gd name="T74" fmla="*/ 0 w 270"/>
                <a:gd name="T75" fmla="*/ 0 h 307"/>
                <a:gd name="T76" fmla="*/ 0 w 270"/>
                <a:gd name="T77" fmla="*/ 0 h 307"/>
                <a:gd name="T78" fmla="*/ 0 w 270"/>
                <a:gd name="T79" fmla="*/ 0 h 307"/>
                <a:gd name="T80" fmla="*/ 0 w 270"/>
                <a:gd name="T81" fmla="*/ 0 h 307"/>
                <a:gd name="T82" fmla="*/ 0 w 270"/>
                <a:gd name="T83" fmla="*/ 0 h 307"/>
                <a:gd name="T84" fmla="*/ 0 w 270"/>
                <a:gd name="T85" fmla="*/ 0 h 307"/>
                <a:gd name="T86" fmla="*/ 0 w 270"/>
                <a:gd name="T87" fmla="*/ 0 h 307"/>
                <a:gd name="T88" fmla="*/ 0 w 270"/>
                <a:gd name="T89" fmla="*/ 0 h 307"/>
                <a:gd name="T90" fmla="*/ 0 w 270"/>
                <a:gd name="T91" fmla="*/ 0 h 307"/>
                <a:gd name="T92" fmla="*/ 0 w 270"/>
                <a:gd name="T93" fmla="*/ 0 h 307"/>
                <a:gd name="T94" fmla="*/ 0 w 270"/>
                <a:gd name="T95" fmla="*/ 0 h 307"/>
                <a:gd name="T96" fmla="*/ 0 w 270"/>
                <a:gd name="T97" fmla="*/ 0 h 307"/>
                <a:gd name="T98" fmla="*/ 0 w 270"/>
                <a:gd name="T99" fmla="*/ 0 h 307"/>
                <a:gd name="T100" fmla="*/ 0 w 270"/>
                <a:gd name="T101" fmla="*/ 0 h 307"/>
                <a:gd name="T102" fmla="*/ 0 w 270"/>
                <a:gd name="T103" fmla="*/ 0 h 307"/>
                <a:gd name="T104" fmla="*/ 0 w 270"/>
                <a:gd name="T105" fmla="*/ 0 h 307"/>
                <a:gd name="T106" fmla="*/ 0 w 270"/>
                <a:gd name="T107" fmla="*/ 0 h 307"/>
                <a:gd name="T108" fmla="*/ 0 w 270"/>
                <a:gd name="T109" fmla="*/ 0 h 307"/>
                <a:gd name="T110" fmla="*/ 0 w 270"/>
                <a:gd name="T111" fmla="*/ 0 h 307"/>
                <a:gd name="T112" fmla="*/ 0 w 270"/>
                <a:gd name="T113" fmla="*/ 0 h 307"/>
                <a:gd name="T114" fmla="*/ 0 w 270"/>
                <a:gd name="T115" fmla="*/ 0 h 307"/>
                <a:gd name="T116" fmla="*/ 0 w 270"/>
                <a:gd name="T117" fmla="*/ 0 h 307"/>
                <a:gd name="T118" fmla="*/ 0 w 270"/>
                <a:gd name="T119" fmla="*/ 0 h 307"/>
                <a:gd name="T120" fmla="*/ 0 w 270"/>
                <a:gd name="T121" fmla="*/ 0 h 3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0"/>
                <a:gd name="T184" fmla="*/ 0 h 307"/>
                <a:gd name="T185" fmla="*/ 270 w 270"/>
                <a:gd name="T186" fmla="*/ 307 h 3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0" h="307">
                  <a:moveTo>
                    <a:pt x="242" y="0"/>
                  </a:moveTo>
                  <a:lnTo>
                    <a:pt x="242" y="6"/>
                  </a:lnTo>
                  <a:lnTo>
                    <a:pt x="243" y="20"/>
                  </a:lnTo>
                  <a:lnTo>
                    <a:pt x="243" y="41"/>
                  </a:lnTo>
                  <a:lnTo>
                    <a:pt x="243" y="68"/>
                  </a:lnTo>
                  <a:lnTo>
                    <a:pt x="240" y="83"/>
                  </a:lnTo>
                  <a:lnTo>
                    <a:pt x="238" y="98"/>
                  </a:lnTo>
                  <a:lnTo>
                    <a:pt x="232" y="115"/>
                  </a:lnTo>
                  <a:lnTo>
                    <a:pt x="226" y="133"/>
                  </a:lnTo>
                  <a:lnTo>
                    <a:pt x="219" y="150"/>
                  </a:lnTo>
                  <a:lnTo>
                    <a:pt x="209" y="167"/>
                  </a:lnTo>
                  <a:lnTo>
                    <a:pt x="197" y="185"/>
                  </a:lnTo>
                  <a:lnTo>
                    <a:pt x="182" y="202"/>
                  </a:lnTo>
                  <a:lnTo>
                    <a:pt x="153" y="231"/>
                  </a:lnTo>
                  <a:lnTo>
                    <a:pt x="128" y="252"/>
                  </a:lnTo>
                  <a:lnTo>
                    <a:pt x="105" y="267"/>
                  </a:lnTo>
                  <a:lnTo>
                    <a:pt x="84" y="279"/>
                  </a:lnTo>
                  <a:lnTo>
                    <a:pt x="65" y="284"/>
                  </a:lnTo>
                  <a:lnTo>
                    <a:pt x="44" y="288"/>
                  </a:lnTo>
                  <a:lnTo>
                    <a:pt x="23" y="292"/>
                  </a:lnTo>
                  <a:lnTo>
                    <a:pt x="0" y="298"/>
                  </a:lnTo>
                  <a:lnTo>
                    <a:pt x="2" y="298"/>
                  </a:lnTo>
                  <a:lnTo>
                    <a:pt x="6" y="298"/>
                  </a:lnTo>
                  <a:lnTo>
                    <a:pt x="11" y="300"/>
                  </a:lnTo>
                  <a:lnTo>
                    <a:pt x="19" y="302"/>
                  </a:lnTo>
                  <a:lnTo>
                    <a:pt x="27" y="302"/>
                  </a:lnTo>
                  <a:lnTo>
                    <a:pt x="34" y="303"/>
                  </a:lnTo>
                  <a:lnTo>
                    <a:pt x="40" y="303"/>
                  </a:lnTo>
                  <a:lnTo>
                    <a:pt x="48" y="303"/>
                  </a:lnTo>
                  <a:lnTo>
                    <a:pt x="52" y="303"/>
                  </a:lnTo>
                  <a:lnTo>
                    <a:pt x="57" y="305"/>
                  </a:lnTo>
                  <a:lnTo>
                    <a:pt x="63" y="307"/>
                  </a:lnTo>
                  <a:lnTo>
                    <a:pt x="73" y="307"/>
                  </a:lnTo>
                  <a:lnTo>
                    <a:pt x="84" y="305"/>
                  </a:lnTo>
                  <a:lnTo>
                    <a:pt x="100" y="300"/>
                  </a:lnTo>
                  <a:lnTo>
                    <a:pt x="119" y="288"/>
                  </a:lnTo>
                  <a:lnTo>
                    <a:pt x="146" y="269"/>
                  </a:lnTo>
                  <a:lnTo>
                    <a:pt x="172" y="246"/>
                  </a:lnTo>
                  <a:lnTo>
                    <a:pt x="197" y="221"/>
                  </a:lnTo>
                  <a:lnTo>
                    <a:pt x="219" y="194"/>
                  </a:lnTo>
                  <a:lnTo>
                    <a:pt x="236" y="167"/>
                  </a:lnTo>
                  <a:lnTo>
                    <a:pt x="249" y="138"/>
                  </a:lnTo>
                  <a:lnTo>
                    <a:pt x="261" y="108"/>
                  </a:lnTo>
                  <a:lnTo>
                    <a:pt x="267" y="77"/>
                  </a:lnTo>
                  <a:lnTo>
                    <a:pt x="270" y="44"/>
                  </a:lnTo>
                  <a:lnTo>
                    <a:pt x="268" y="44"/>
                  </a:lnTo>
                  <a:lnTo>
                    <a:pt x="268" y="43"/>
                  </a:lnTo>
                  <a:lnTo>
                    <a:pt x="265" y="41"/>
                  </a:lnTo>
                  <a:lnTo>
                    <a:pt x="263" y="37"/>
                  </a:lnTo>
                  <a:lnTo>
                    <a:pt x="259" y="33"/>
                  </a:lnTo>
                  <a:lnTo>
                    <a:pt x="257" y="27"/>
                  </a:lnTo>
                  <a:lnTo>
                    <a:pt x="255" y="21"/>
                  </a:lnTo>
                  <a:lnTo>
                    <a:pt x="253" y="16"/>
                  </a:lnTo>
                  <a:lnTo>
                    <a:pt x="253" y="10"/>
                  </a:lnTo>
                  <a:lnTo>
                    <a:pt x="251" y="6"/>
                  </a:lnTo>
                  <a:lnTo>
                    <a:pt x="249" y="4"/>
                  </a:lnTo>
                  <a:lnTo>
                    <a:pt x="247" y="2"/>
                  </a:lnTo>
                  <a:lnTo>
                    <a:pt x="245" y="0"/>
                  </a:lnTo>
                  <a:lnTo>
                    <a:pt x="243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071" y="2079"/>
              <a:ext cx="159" cy="159"/>
            </a:xfrm>
            <a:custGeom>
              <a:avLst/>
              <a:gdLst>
                <a:gd name="T0" fmla="*/ 0 w 653"/>
                <a:gd name="T1" fmla="*/ 0 h 650"/>
                <a:gd name="T2" fmla="*/ 0 w 653"/>
                <a:gd name="T3" fmla="*/ 0 h 650"/>
                <a:gd name="T4" fmla="*/ 0 w 653"/>
                <a:gd name="T5" fmla="*/ 0 h 650"/>
                <a:gd name="T6" fmla="*/ 0 w 653"/>
                <a:gd name="T7" fmla="*/ 0 h 650"/>
                <a:gd name="T8" fmla="*/ 0 w 653"/>
                <a:gd name="T9" fmla="*/ 0 h 650"/>
                <a:gd name="T10" fmla="*/ 0 w 653"/>
                <a:gd name="T11" fmla="*/ 0 h 650"/>
                <a:gd name="T12" fmla="*/ 0 w 653"/>
                <a:gd name="T13" fmla="*/ 0 h 650"/>
                <a:gd name="T14" fmla="*/ 0 w 653"/>
                <a:gd name="T15" fmla="*/ 0 h 650"/>
                <a:gd name="T16" fmla="*/ 0 w 653"/>
                <a:gd name="T17" fmla="*/ 0 h 650"/>
                <a:gd name="T18" fmla="*/ 0 w 653"/>
                <a:gd name="T19" fmla="*/ 0 h 650"/>
                <a:gd name="T20" fmla="*/ 0 w 653"/>
                <a:gd name="T21" fmla="*/ 0 h 650"/>
                <a:gd name="T22" fmla="*/ 0 w 653"/>
                <a:gd name="T23" fmla="*/ 0 h 650"/>
                <a:gd name="T24" fmla="*/ 0 w 653"/>
                <a:gd name="T25" fmla="*/ 0 h 650"/>
                <a:gd name="T26" fmla="*/ 0 w 653"/>
                <a:gd name="T27" fmla="*/ 0 h 650"/>
                <a:gd name="T28" fmla="*/ 0 w 653"/>
                <a:gd name="T29" fmla="*/ 0 h 650"/>
                <a:gd name="T30" fmla="*/ 0 w 653"/>
                <a:gd name="T31" fmla="*/ 0 h 650"/>
                <a:gd name="T32" fmla="*/ 0 w 653"/>
                <a:gd name="T33" fmla="*/ 0 h 650"/>
                <a:gd name="T34" fmla="*/ 0 w 653"/>
                <a:gd name="T35" fmla="*/ 0 h 650"/>
                <a:gd name="T36" fmla="*/ 0 w 653"/>
                <a:gd name="T37" fmla="*/ 0 h 650"/>
                <a:gd name="T38" fmla="*/ 0 w 653"/>
                <a:gd name="T39" fmla="*/ 0 h 650"/>
                <a:gd name="T40" fmla="*/ 0 w 653"/>
                <a:gd name="T41" fmla="*/ 0 h 650"/>
                <a:gd name="T42" fmla="*/ 0 w 653"/>
                <a:gd name="T43" fmla="*/ 0 h 650"/>
                <a:gd name="T44" fmla="*/ 0 w 653"/>
                <a:gd name="T45" fmla="*/ 0 h 650"/>
                <a:gd name="T46" fmla="*/ 0 w 653"/>
                <a:gd name="T47" fmla="*/ 0 h 650"/>
                <a:gd name="T48" fmla="*/ 0 w 653"/>
                <a:gd name="T49" fmla="*/ 0 h 650"/>
                <a:gd name="T50" fmla="*/ 0 w 653"/>
                <a:gd name="T51" fmla="*/ 0 h 650"/>
                <a:gd name="T52" fmla="*/ 0 w 653"/>
                <a:gd name="T53" fmla="*/ 0 h 650"/>
                <a:gd name="T54" fmla="*/ 0 w 653"/>
                <a:gd name="T55" fmla="*/ 0 h 650"/>
                <a:gd name="T56" fmla="*/ 0 w 653"/>
                <a:gd name="T57" fmla="*/ 0 h 650"/>
                <a:gd name="T58" fmla="*/ 0 w 653"/>
                <a:gd name="T59" fmla="*/ 0 h 650"/>
                <a:gd name="T60" fmla="*/ 0 w 653"/>
                <a:gd name="T61" fmla="*/ 0 h 650"/>
                <a:gd name="T62" fmla="*/ 0 w 653"/>
                <a:gd name="T63" fmla="*/ 0 h 650"/>
                <a:gd name="T64" fmla="*/ 0 w 653"/>
                <a:gd name="T65" fmla="*/ 0 h 650"/>
                <a:gd name="T66" fmla="*/ 0 w 653"/>
                <a:gd name="T67" fmla="*/ 0 h 650"/>
                <a:gd name="T68" fmla="*/ 0 w 653"/>
                <a:gd name="T69" fmla="*/ 0 h 650"/>
                <a:gd name="T70" fmla="*/ 0 w 653"/>
                <a:gd name="T71" fmla="*/ 0 h 650"/>
                <a:gd name="T72" fmla="*/ 0 w 653"/>
                <a:gd name="T73" fmla="*/ 0 h 650"/>
                <a:gd name="T74" fmla="*/ 0 w 653"/>
                <a:gd name="T75" fmla="*/ 0 h 650"/>
                <a:gd name="T76" fmla="*/ 0 w 653"/>
                <a:gd name="T77" fmla="*/ 0 h 650"/>
                <a:gd name="T78" fmla="*/ 0 w 653"/>
                <a:gd name="T79" fmla="*/ 0 h 650"/>
                <a:gd name="T80" fmla="*/ 0 w 653"/>
                <a:gd name="T81" fmla="*/ 0 h 650"/>
                <a:gd name="T82" fmla="*/ 0 w 653"/>
                <a:gd name="T83" fmla="*/ 0 h 650"/>
                <a:gd name="T84" fmla="*/ 0 w 653"/>
                <a:gd name="T85" fmla="*/ 0 h 6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3"/>
                <a:gd name="T130" fmla="*/ 0 h 650"/>
                <a:gd name="T131" fmla="*/ 653 w 653"/>
                <a:gd name="T132" fmla="*/ 650 h 6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3" h="650">
                  <a:moveTo>
                    <a:pt x="327" y="0"/>
                  </a:moveTo>
                  <a:lnTo>
                    <a:pt x="294" y="0"/>
                  </a:lnTo>
                  <a:lnTo>
                    <a:pt x="262" y="5"/>
                  </a:lnTo>
                  <a:lnTo>
                    <a:pt x="231" y="13"/>
                  </a:lnTo>
                  <a:lnTo>
                    <a:pt x="200" y="25"/>
                  </a:lnTo>
                  <a:lnTo>
                    <a:pt x="171" y="38"/>
                  </a:lnTo>
                  <a:lnTo>
                    <a:pt x="144" y="55"/>
                  </a:lnTo>
                  <a:lnTo>
                    <a:pt x="119" y="72"/>
                  </a:lnTo>
                  <a:lnTo>
                    <a:pt x="96" y="94"/>
                  </a:lnTo>
                  <a:lnTo>
                    <a:pt x="75" y="117"/>
                  </a:lnTo>
                  <a:lnTo>
                    <a:pt x="56" y="142"/>
                  </a:lnTo>
                  <a:lnTo>
                    <a:pt x="41" y="168"/>
                  </a:lnTo>
                  <a:lnTo>
                    <a:pt x="27" y="197"/>
                  </a:lnTo>
                  <a:lnTo>
                    <a:pt x="16" y="228"/>
                  </a:lnTo>
                  <a:lnTo>
                    <a:pt x="8" y="259"/>
                  </a:lnTo>
                  <a:lnTo>
                    <a:pt x="2" y="291"/>
                  </a:lnTo>
                  <a:lnTo>
                    <a:pt x="0" y="324"/>
                  </a:lnTo>
                  <a:lnTo>
                    <a:pt x="2" y="358"/>
                  </a:lnTo>
                  <a:lnTo>
                    <a:pt x="8" y="391"/>
                  </a:lnTo>
                  <a:lnTo>
                    <a:pt x="16" y="422"/>
                  </a:lnTo>
                  <a:lnTo>
                    <a:pt x="27" y="452"/>
                  </a:lnTo>
                  <a:lnTo>
                    <a:pt x="41" y="481"/>
                  </a:lnTo>
                  <a:lnTo>
                    <a:pt x="56" y="508"/>
                  </a:lnTo>
                  <a:lnTo>
                    <a:pt x="75" y="533"/>
                  </a:lnTo>
                  <a:lnTo>
                    <a:pt x="96" y="556"/>
                  </a:lnTo>
                  <a:lnTo>
                    <a:pt x="119" y="577"/>
                  </a:lnTo>
                  <a:lnTo>
                    <a:pt x="144" y="594"/>
                  </a:lnTo>
                  <a:lnTo>
                    <a:pt x="171" y="612"/>
                  </a:lnTo>
                  <a:lnTo>
                    <a:pt x="200" y="625"/>
                  </a:lnTo>
                  <a:lnTo>
                    <a:pt x="231" y="637"/>
                  </a:lnTo>
                  <a:lnTo>
                    <a:pt x="262" y="644"/>
                  </a:lnTo>
                  <a:lnTo>
                    <a:pt x="294" y="650"/>
                  </a:lnTo>
                  <a:lnTo>
                    <a:pt x="327" y="650"/>
                  </a:lnTo>
                  <a:lnTo>
                    <a:pt x="361" y="650"/>
                  </a:lnTo>
                  <a:lnTo>
                    <a:pt x="394" y="644"/>
                  </a:lnTo>
                  <a:lnTo>
                    <a:pt x="425" y="637"/>
                  </a:lnTo>
                  <a:lnTo>
                    <a:pt x="453" y="625"/>
                  </a:lnTo>
                  <a:lnTo>
                    <a:pt x="482" y="612"/>
                  </a:lnTo>
                  <a:lnTo>
                    <a:pt x="509" y="594"/>
                  </a:lnTo>
                  <a:lnTo>
                    <a:pt x="534" y="577"/>
                  </a:lnTo>
                  <a:lnTo>
                    <a:pt x="557" y="556"/>
                  </a:lnTo>
                  <a:lnTo>
                    <a:pt x="578" y="533"/>
                  </a:lnTo>
                  <a:lnTo>
                    <a:pt x="597" y="508"/>
                  </a:lnTo>
                  <a:lnTo>
                    <a:pt x="615" y="481"/>
                  </a:lnTo>
                  <a:lnTo>
                    <a:pt x="628" y="452"/>
                  </a:lnTo>
                  <a:lnTo>
                    <a:pt x="640" y="422"/>
                  </a:lnTo>
                  <a:lnTo>
                    <a:pt x="647" y="391"/>
                  </a:lnTo>
                  <a:lnTo>
                    <a:pt x="651" y="358"/>
                  </a:lnTo>
                  <a:lnTo>
                    <a:pt x="653" y="324"/>
                  </a:lnTo>
                  <a:lnTo>
                    <a:pt x="651" y="291"/>
                  </a:lnTo>
                  <a:lnTo>
                    <a:pt x="647" y="259"/>
                  </a:lnTo>
                  <a:lnTo>
                    <a:pt x="640" y="228"/>
                  </a:lnTo>
                  <a:lnTo>
                    <a:pt x="628" y="197"/>
                  </a:lnTo>
                  <a:lnTo>
                    <a:pt x="615" y="168"/>
                  </a:lnTo>
                  <a:lnTo>
                    <a:pt x="597" y="142"/>
                  </a:lnTo>
                  <a:lnTo>
                    <a:pt x="578" y="117"/>
                  </a:lnTo>
                  <a:lnTo>
                    <a:pt x="557" y="94"/>
                  </a:lnTo>
                  <a:lnTo>
                    <a:pt x="534" y="72"/>
                  </a:lnTo>
                  <a:lnTo>
                    <a:pt x="509" y="55"/>
                  </a:lnTo>
                  <a:lnTo>
                    <a:pt x="482" y="38"/>
                  </a:lnTo>
                  <a:lnTo>
                    <a:pt x="453" y="25"/>
                  </a:lnTo>
                  <a:lnTo>
                    <a:pt x="425" y="13"/>
                  </a:lnTo>
                  <a:lnTo>
                    <a:pt x="394" y="5"/>
                  </a:lnTo>
                  <a:lnTo>
                    <a:pt x="361" y="0"/>
                  </a:lnTo>
                  <a:lnTo>
                    <a:pt x="327" y="0"/>
                  </a:lnTo>
                  <a:close/>
                  <a:moveTo>
                    <a:pt x="327" y="573"/>
                  </a:moveTo>
                  <a:lnTo>
                    <a:pt x="302" y="571"/>
                  </a:lnTo>
                  <a:lnTo>
                    <a:pt x="277" y="567"/>
                  </a:lnTo>
                  <a:lnTo>
                    <a:pt x="254" y="562"/>
                  </a:lnTo>
                  <a:lnTo>
                    <a:pt x="231" y="554"/>
                  </a:lnTo>
                  <a:lnTo>
                    <a:pt x="210" y="543"/>
                  </a:lnTo>
                  <a:lnTo>
                    <a:pt x="189" y="531"/>
                  </a:lnTo>
                  <a:lnTo>
                    <a:pt x="169" y="516"/>
                  </a:lnTo>
                  <a:lnTo>
                    <a:pt x="152" y="500"/>
                  </a:lnTo>
                  <a:lnTo>
                    <a:pt x="137" y="483"/>
                  </a:lnTo>
                  <a:lnTo>
                    <a:pt x="121" y="464"/>
                  </a:lnTo>
                  <a:lnTo>
                    <a:pt x="110" y="443"/>
                  </a:lnTo>
                  <a:lnTo>
                    <a:pt x="98" y="422"/>
                  </a:lnTo>
                  <a:lnTo>
                    <a:pt x="91" y="399"/>
                  </a:lnTo>
                  <a:lnTo>
                    <a:pt x="85" y="376"/>
                  </a:lnTo>
                  <a:lnTo>
                    <a:pt x="81" y="351"/>
                  </a:lnTo>
                  <a:lnTo>
                    <a:pt x="79" y="324"/>
                  </a:lnTo>
                  <a:lnTo>
                    <a:pt x="81" y="299"/>
                  </a:lnTo>
                  <a:lnTo>
                    <a:pt x="85" y="274"/>
                  </a:lnTo>
                  <a:lnTo>
                    <a:pt x="91" y="251"/>
                  </a:lnTo>
                  <a:lnTo>
                    <a:pt x="98" y="228"/>
                  </a:lnTo>
                  <a:lnTo>
                    <a:pt x="110" y="207"/>
                  </a:lnTo>
                  <a:lnTo>
                    <a:pt x="121" y="186"/>
                  </a:lnTo>
                  <a:lnTo>
                    <a:pt x="137" y="167"/>
                  </a:lnTo>
                  <a:lnTo>
                    <a:pt x="152" y="149"/>
                  </a:lnTo>
                  <a:lnTo>
                    <a:pt x="169" y="134"/>
                  </a:lnTo>
                  <a:lnTo>
                    <a:pt x="189" y="119"/>
                  </a:lnTo>
                  <a:lnTo>
                    <a:pt x="210" y="107"/>
                  </a:lnTo>
                  <a:lnTo>
                    <a:pt x="231" y="96"/>
                  </a:lnTo>
                  <a:lnTo>
                    <a:pt x="254" y="88"/>
                  </a:lnTo>
                  <a:lnTo>
                    <a:pt x="277" y="82"/>
                  </a:lnTo>
                  <a:lnTo>
                    <a:pt x="302" y="78"/>
                  </a:lnTo>
                  <a:lnTo>
                    <a:pt x="327" y="76"/>
                  </a:lnTo>
                  <a:lnTo>
                    <a:pt x="354" y="78"/>
                  </a:lnTo>
                  <a:lnTo>
                    <a:pt x="377" y="82"/>
                  </a:lnTo>
                  <a:lnTo>
                    <a:pt x="402" y="88"/>
                  </a:lnTo>
                  <a:lnTo>
                    <a:pt x="425" y="96"/>
                  </a:lnTo>
                  <a:lnTo>
                    <a:pt x="446" y="107"/>
                  </a:lnTo>
                  <a:lnTo>
                    <a:pt x="465" y="119"/>
                  </a:lnTo>
                  <a:lnTo>
                    <a:pt x="484" y="134"/>
                  </a:lnTo>
                  <a:lnTo>
                    <a:pt x="503" y="149"/>
                  </a:lnTo>
                  <a:lnTo>
                    <a:pt x="519" y="167"/>
                  </a:lnTo>
                  <a:lnTo>
                    <a:pt x="532" y="186"/>
                  </a:lnTo>
                  <a:lnTo>
                    <a:pt x="546" y="207"/>
                  </a:lnTo>
                  <a:lnTo>
                    <a:pt x="555" y="228"/>
                  </a:lnTo>
                  <a:lnTo>
                    <a:pt x="565" y="251"/>
                  </a:lnTo>
                  <a:lnTo>
                    <a:pt x="571" y="274"/>
                  </a:lnTo>
                  <a:lnTo>
                    <a:pt x="574" y="299"/>
                  </a:lnTo>
                  <a:lnTo>
                    <a:pt x="574" y="324"/>
                  </a:lnTo>
                  <a:lnTo>
                    <a:pt x="574" y="351"/>
                  </a:lnTo>
                  <a:lnTo>
                    <a:pt x="571" y="376"/>
                  </a:lnTo>
                  <a:lnTo>
                    <a:pt x="565" y="399"/>
                  </a:lnTo>
                  <a:lnTo>
                    <a:pt x="555" y="422"/>
                  </a:lnTo>
                  <a:lnTo>
                    <a:pt x="546" y="443"/>
                  </a:lnTo>
                  <a:lnTo>
                    <a:pt x="532" y="464"/>
                  </a:lnTo>
                  <a:lnTo>
                    <a:pt x="519" y="483"/>
                  </a:lnTo>
                  <a:lnTo>
                    <a:pt x="503" y="500"/>
                  </a:lnTo>
                  <a:lnTo>
                    <a:pt x="484" y="516"/>
                  </a:lnTo>
                  <a:lnTo>
                    <a:pt x="465" y="531"/>
                  </a:lnTo>
                  <a:lnTo>
                    <a:pt x="446" y="543"/>
                  </a:lnTo>
                  <a:lnTo>
                    <a:pt x="425" y="554"/>
                  </a:lnTo>
                  <a:lnTo>
                    <a:pt x="402" y="562"/>
                  </a:lnTo>
                  <a:lnTo>
                    <a:pt x="377" y="567"/>
                  </a:lnTo>
                  <a:lnTo>
                    <a:pt x="354" y="571"/>
                  </a:lnTo>
                  <a:lnTo>
                    <a:pt x="327" y="5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75" y="2084"/>
              <a:ext cx="74" cy="80"/>
            </a:xfrm>
            <a:custGeom>
              <a:avLst/>
              <a:gdLst>
                <a:gd name="T0" fmla="*/ 0 w 303"/>
                <a:gd name="T1" fmla="*/ 0 h 322"/>
                <a:gd name="T2" fmla="*/ 0 w 303"/>
                <a:gd name="T3" fmla="*/ 0 h 322"/>
                <a:gd name="T4" fmla="*/ 0 w 303"/>
                <a:gd name="T5" fmla="*/ 0 h 322"/>
                <a:gd name="T6" fmla="*/ 0 w 303"/>
                <a:gd name="T7" fmla="*/ 0 h 322"/>
                <a:gd name="T8" fmla="*/ 0 w 303"/>
                <a:gd name="T9" fmla="*/ 0 h 322"/>
                <a:gd name="T10" fmla="*/ 0 w 303"/>
                <a:gd name="T11" fmla="*/ 0 h 322"/>
                <a:gd name="T12" fmla="*/ 0 w 303"/>
                <a:gd name="T13" fmla="*/ 0 h 322"/>
                <a:gd name="T14" fmla="*/ 0 w 303"/>
                <a:gd name="T15" fmla="*/ 0 h 322"/>
                <a:gd name="T16" fmla="*/ 0 w 303"/>
                <a:gd name="T17" fmla="*/ 0 h 322"/>
                <a:gd name="T18" fmla="*/ 0 w 303"/>
                <a:gd name="T19" fmla="*/ 0 h 322"/>
                <a:gd name="T20" fmla="*/ 0 w 303"/>
                <a:gd name="T21" fmla="*/ 0 h 322"/>
                <a:gd name="T22" fmla="*/ 0 w 303"/>
                <a:gd name="T23" fmla="*/ 0 h 322"/>
                <a:gd name="T24" fmla="*/ 0 w 303"/>
                <a:gd name="T25" fmla="*/ 0 h 322"/>
                <a:gd name="T26" fmla="*/ 0 w 303"/>
                <a:gd name="T27" fmla="*/ 0 h 322"/>
                <a:gd name="T28" fmla="*/ 0 w 303"/>
                <a:gd name="T29" fmla="*/ 0 h 322"/>
                <a:gd name="T30" fmla="*/ 0 w 303"/>
                <a:gd name="T31" fmla="*/ 0 h 322"/>
                <a:gd name="T32" fmla="*/ 0 w 303"/>
                <a:gd name="T33" fmla="*/ 0 h 322"/>
                <a:gd name="T34" fmla="*/ 0 w 303"/>
                <a:gd name="T35" fmla="*/ 0 h 322"/>
                <a:gd name="T36" fmla="*/ 0 w 303"/>
                <a:gd name="T37" fmla="*/ 0 h 322"/>
                <a:gd name="T38" fmla="*/ 0 w 303"/>
                <a:gd name="T39" fmla="*/ 0 h 322"/>
                <a:gd name="T40" fmla="*/ 0 w 303"/>
                <a:gd name="T41" fmla="*/ 0 h 322"/>
                <a:gd name="T42" fmla="*/ 0 w 303"/>
                <a:gd name="T43" fmla="*/ 0 h 322"/>
                <a:gd name="T44" fmla="*/ 0 w 303"/>
                <a:gd name="T45" fmla="*/ 0 h 322"/>
                <a:gd name="T46" fmla="*/ 0 w 303"/>
                <a:gd name="T47" fmla="*/ 0 h 322"/>
                <a:gd name="T48" fmla="*/ 0 w 303"/>
                <a:gd name="T49" fmla="*/ 0 h 322"/>
                <a:gd name="T50" fmla="*/ 0 w 303"/>
                <a:gd name="T51" fmla="*/ 0 h 322"/>
                <a:gd name="T52" fmla="*/ 0 w 303"/>
                <a:gd name="T53" fmla="*/ 0 h 322"/>
                <a:gd name="T54" fmla="*/ 0 w 303"/>
                <a:gd name="T55" fmla="*/ 0 h 322"/>
                <a:gd name="T56" fmla="*/ 0 w 303"/>
                <a:gd name="T57" fmla="*/ 0 h 322"/>
                <a:gd name="T58" fmla="*/ 0 w 303"/>
                <a:gd name="T59" fmla="*/ 0 h 322"/>
                <a:gd name="T60" fmla="*/ 0 w 303"/>
                <a:gd name="T61" fmla="*/ 0 h 322"/>
                <a:gd name="T62" fmla="*/ 0 w 303"/>
                <a:gd name="T63" fmla="*/ 0 h 322"/>
                <a:gd name="T64" fmla="*/ 0 w 303"/>
                <a:gd name="T65" fmla="*/ 0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322"/>
                <a:gd name="T101" fmla="*/ 303 w 303"/>
                <a:gd name="T102" fmla="*/ 322 h 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322">
                  <a:moveTo>
                    <a:pt x="34" y="322"/>
                  </a:moveTo>
                  <a:lnTo>
                    <a:pt x="34" y="310"/>
                  </a:lnTo>
                  <a:lnTo>
                    <a:pt x="36" y="280"/>
                  </a:lnTo>
                  <a:lnTo>
                    <a:pt x="38" y="261"/>
                  </a:lnTo>
                  <a:lnTo>
                    <a:pt x="44" y="238"/>
                  </a:lnTo>
                  <a:lnTo>
                    <a:pt x="50" y="213"/>
                  </a:lnTo>
                  <a:lnTo>
                    <a:pt x="61" y="186"/>
                  </a:lnTo>
                  <a:lnTo>
                    <a:pt x="75" y="159"/>
                  </a:lnTo>
                  <a:lnTo>
                    <a:pt x="92" y="132"/>
                  </a:lnTo>
                  <a:lnTo>
                    <a:pt x="102" y="120"/>
                  </a:lnTo>
                  <a:lnTo>
                    <a:pt x="113" y="107"/>
                  </a:lnTo>
                  <a:lnTo>
                    <a:pt x="127" y="96"/>
                  </a:lnTo>
                  <a:lnTo>
                    <a:pt x="140" y="84"/>
                  </a:lnTo>
                  <a:lnTo>
                    <a:pt x="155" y="73"/>
                  </a:lnTo>
                  <a:lnTo>
                    <a:pt x="171" y="63"/>
                  </a:lnTo>
                  <a:lnTo>
                    <a:pt x="190" y="53"/>
                  </a:lnTo>
                  <a:lnTo>
                    <a:pt x="209" y="44"/>
                  </a:lnTo>
                  <a:lnTo>
                    <a:pt x="230" y="36"/>
                  </a:lnTo>
                  <a:lnTo>
                    <a:pt x="253" y="30"/>
                  </a:lnTo>
                  <a:lnTo>
                    <a:pt x="276" y="25"/>
                  </a:lnTo>
                  <a:lnTo>
                    <a:pt x="303" y="19"/>
                  </a:lnTo>
                  <a:lnTo>
                    <a:pt x="301" y="19"/>
                  </a:lnTo>
                  <a:lnTo>
                    <a:pt x="299" y="17"/>
                  </a:lnTo>
                  <a:lnTo>
                    <a:pt x="293" y="17"/>
                  </a:lnTo>
                  <a:lnTo>
                    <a:pt x="288" y="15"/>
                  </a:lnTo>
                  <a:lnTo>
                    <a:pt x="282" y="13"/>
                  </a:lnTo>
                  <a:lnTo>
                    <a:pt x="274" y="11"/>
                  </a:lnTo>
                  <a:lnTo>
                    <a:pt x="265" y="11"/>
                  </a:lnTo>
                  <a:lnTo>
                    <a:pt x="255" y="11"/>
                  </a:lnTo>
                  <a:lnTo>
                    <a:pt x="247" y="11"/>
                  </a:lnTo>
                  <a:lnTo>
                    <a:pt x="242" y="11"/>
                  </a:lnTo>
                  <a:lnTo>
                    <a:pt x="238" y="11"/>
                  </a:lnTo>
                  <a:lnTo>
                    <a:pt x="236" y="9"/>
                  </a:lnTo>
                  <a:lnTo>
                    <a:pt x="234" y="7"/>
                  </a:lnTo>
                  <a:lnTo>
                    <a:pt x="234" y="3"/>
                  </a:lnTo>
                  <a:lnTo>
                    <a:pt x="234" y="2"/>
                  </a:lnTo>
                  <a:lnTo>
                    <a:pt x="234" y="0"/>
                  </a:lnTo>
                  <a:lnTo>
                    <a:pt x="228" y="2"/>
                  </a:lnTo>
                  <a:lnTo>
                    <a:pt x="207" y="7"/>
                  </a:lnTo>
                  <a:lnTo>
                    <a:pt x="194" y="11"/>
                  </a:lnTo>
                  <a:lnTo>
                    <a:pt x="176" y="19"/>
                  </a:lnTo>
                  <a:lnTo>
                    <a:pt x="159" y="26"/>
                  </a:lnTo>
                  <a:lnTo>
                    <a:pt x="140" y="38"/>
                  </a:lnTo>
                  <a:lnTo>
                    <a:pt x="121" y="51"/>
                  </a:lnTo>
                  <a:lnTo>
                    <a:pt x="102" y="69"/>
                  </a:lnTo>
                  <a:lnTo>
                    <a:pt x="82" y="88"/>
                  </a:lnTo>
                  <a:lnTo>
                    <a:pt x="63" y="113"/>
                  </a:lnTo>
                  <a:lnTo>
                    <a:pt x="46" y="140"/>
                  </a:lnTo>
                  <a:lnTo>
                    <a:pt x="29" y="170"/>
                  </a:lnTo>
                  <a:lnTo>
                    <a:pt x="13" y="205"/>
                  </a:lnTo>
                  <a:lnTo>
                    <a:pt x="0" y="245"/>
                  </a:lnTo>
                  <a:lnTo>
                    <a:pt x="2" y="245"/>
                  </a:lnTo>
                  <a:lnTo>
                    <a:pt x="4" y="245"/>
                  </a:lnTo>
                  <a:lnTo>
                    <a:pt x="6" y="247"/>
                  </a:lnTo>
                  <a:lnTo>
                    <a:pt x="9" y="249"/>
                  </a:lnTo>
                  <a:lnTo>
                    <a:pt x="11" y="251"/>
                  </a:lnTo>
                  <a:lnTo>
                    <a:pt x="15" y="255"/>
                  </a:lnTo>
                  <a:lnTo>
                    <a:pt x="17" y="259"/>
                  </a:lnTo>
                  <a:lnTo>
                    <a:pt x="17" y="264"/>
                  </a:lnTo>
                  <a:lnTo>
                    <a:pt x="17" y="274"/>
                  </a:lnTo>
                  <a:lnTo>
                    <a:pt x="17" y="284"/>
                  </a:lnTo>
                  <a:lnTo>
                    <a:pt x="17" y="293"/>
                  </a:lnTo>
                  <a:lnTo>
                    <a:pt x="19" y="303"/>
                  </a:lnTo>
                  <a:lnTo>
                    <a:pt x="23" y="310"/>
                  </a:lnTo>
                  <a:lnTo>
                    <a:pt x="25" y="318"/>
                  </a:lnTo>
                  <a:lnTo>
                    <a:pt x="29" y="322"/>
                  </a:lnTo>
                  <a:lnTo>
                    <a:pt x="34" y="3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55" y="2149"/>
              <a:ext cx="66" cy="76"/>
            </a:xfrm>
            <a:custGeom>
              <a:avLst/>
              <a:gdLst>
                <a:gd name="T0" fmla="*/ 0 w 271"/>
                <a:gd name="T1" fmla="*/ 0 h 307"/>
                <a:gd name="T2" fmla="*/ 0 w 271"/>
                <a:gd name="T3" fmla="*/ 0 h 307"/>
                <a:gd name="T4" fmla="*/ 0 w 271"/>
                <a:gd name="T5" fmla="*/ 0 h 307"/>
                <a:gd name="T6" fmla="*/ 0 w 271"/>
                <a:gd name="T7" fmla="*/ 0 h 307"/>
                <a:gd name="T8" fmla="*/ 0 w 271"/>
                <a:gd name="T9" fmla="*/ 0 h 307"/>
                <a:gd name="T10" fmla="*/ 0 w 271"/>
                <a:gd name="T11" fmla="*/ 0 h 307"/>
                <a:gd name="T12" fmla="*/ 0 w 271"/>
                <a:gd name="T13" fmla="*/ 0 h 307"/>
                <a:gd name="T14" fmla="*/ 0 w 271"/>
                <a:gd name="T15" fmla="*/ 0 h 307"/>
                <a:gd name="T16" fmla="*/ 0 w 271"/>
                <a:gd name="T17" fmla="*/ 0 h 307"/>
                <a:gd name="T18" fmla="*/ 0 w 271"/>
                <a:gd name="T19" fmla="*/ 0 h 307"/>
                <a:gd name="T20" fmla="*/ 0 w 271"/>
                <a:gd name="T21" fmla="*/ 0 h 307"/>
                <a:gd name="T22" fmla="*/ 0 w 271"/>
                <a:gd name="T23" fmla="*/ 0 h 307"/>
                <a:gd name="T24" fmla="*/ 0 w 271"/>
                <a:gd name="T25" fmla="*/ 0 h 307"/>
                <a:gd name="T26" fmla="*/ 0 w 271"/>
                <a:gd name="T27" fmla="*/ 0 h 307"/>
                <a:gd name="T28" fmla="*/ 0 w 271"/>
                <a:gd name="T29" fmla="*/ 0 h 307"/>
                <a:gd name="T30" fmla="*/ 0 w 271"/>
                <a:gd name="T31" fmla="*/ 0 h 307"/>
                <a:gd name="T32" fmla="*/ 0 w 271"/>
                <a:gd name="T33" fmla="*/ 0 h 307"/>
                <a:gd name="T34" fmla="*/ 0 w 271"/>
                <a:gd name="T35" fmla="*/ 0 h 307"/>
                <a:gd name="T36" fmla="*/ 0 w 271"/>
                <a:gd name="T37" fmla="*/ 0 h 307"/>
                <a:gd name="T38" fmla="*/ 0 w 271"/>
                <a:gd name="T39" fmla="*/ 0 h 307"/>
                <a:gd name="T40" fmla="*/ 0 w 271"/>
                <a:gd name="T41" fmla="*/ 0 h 307"/>
                <a:gd name="T42" fmla="*/ 0 w 271"/>
                <a:gd name="T43" fmla="*/ 0 h 307"/>
                <a:gd name="T44" fmla="*/ 0 w 271"/>
                <a:gd name="T45" fmla="*/ 0 h 307"/>
                <a:gd name="T46" fmla="*/ 0 w 271"/>
                <a:gd name="T47" fmla="*/ 0 h 307"/>
                <a:gd name="T48" fmla="*/ 0 w 271"/>
                <a:gd name="T49" fmla="*/ 0 h 307"/>
                <a:gd name="T50" fmla="*/ 0 w 271"/>
                <a:gd name="T51" fmla="*/ 0 h 307"/>
                <a:gd name="T52" fmla="*/ 0 w 271"/>
                <a:gd name="T53" fmla="*/ 0 h 307"/>
                <a:gd name="T54" fmla="*/ 0 w 271"/>
                <a:gd name="T55" fmla="*/ 0 h 307"/>
                <a:gd name="T56" fmla="*/ 0 w 271"/>
                <a:gd name="T57" fmla="*/ 0 h 307"/>
                <a:gd name="T58" fmla="*/ 0 w 271"/>
                <a:gd name="T59" fmla="*/ 0 h 307"/>
                <a:gd name="T60" fmla="*/ 0 w 271"/>
                <a:gd name="T61" fmla="*/ 0 h 307"/>
                <a:gd name="T62" fmla="*/ 0 w 271"/>
                <a:gd name="T63" fmla="*/ 0 h 307"/>
                <a:gd name="T64" fmla="*/ 0 w 271"/>
                <a:gd name="T65" fmla="*/ 0 h 307"/>
                <a:gd name="T66" fmla="*/ 0 w 271"/>
                <a:gd name="T67" fmla="*/ 0 h 307"/>
                <a:gd name="T68" fmla="*/ 0 w 271"/>
                <a:gd name="T69" fmla="*/ 0 h 307"/>
                <a:gd name="T70" fmla="*/ 0 w 271"/>
                <a:gd name="T71" fmla="*/ 0 h 307"/>
                <a:gd name="T72" fmla="*/ 0 w 271"/>
                <a:gd name="T73" fmla="*/ 0 h 307"/>
                <a:gd name="T74" fmla="*/ 0 w 271"/>
                <a:gd name="T75" fmla="*/ 0 h 307"/>
                <a:gd name="T76" fmla="*/ 0 w 271"/>
                <a:gd name="T77" fmla="*/ 0 h 307"/>
                <a:gd name="T78" fmla="*/ 0 w 271"/>
                <a:gd name="T79" fmla="*/ 0 h 307"/>
                <a:gd name="T80" fmla="*/ 0 w 271"/>
                <a:gd name="T81" fmla="*/ 0 h 307"/>
                <a:gd name="T82" fmla="*/ 0 w 271"/>
                <a:gd name="T83" fmla="*/ 0 h 307"/>
                <a:gd name="T84" fmla="*/ 0 w 271"/>
                <a:gd name="T85" fmla="*/ 0 h 307"/>
                <a:gd name="T86" fmla="*/ 0 w 271"/>
                <a:gd name="T87" fmla="*/ 0 h 307"/>
                <a:gd name="T88" fmla="*/ 0 w 271"/>
                <a:gd name="T89" fmla="*/ 0 h 307"/>
                <a:gd name="T90" fmla="*/ 0 w 271"/>
                <a:gd name="T91" fmla="*/ 0 h 307"/>
                <a:gd name="T92" fmla="*/ 0 w 271"/>
                <a:gd name="T93" fmla="*/ 0 h 307"/>
                <a:gd name="T94" fmla="*/ 0 w 271"/>
                <a:gd name="T95" fmla="*/ 0 h 307"/>
                <a:gd name="T96" fmla="*/ 0 w 271"/>
                <a:gd name="T97" fmla="*/ 0 h 307"/>
                <a:gd name="T98" fmla="*/ 0 w 271"/>
                <a:gd name="T99" fmla="*/ 0 h 307"/>
                <a:gd name="T100" fmla="*/ 0 w 271"/>
                <a:gd name="T101" fmla="*/ 0 h 307"/>
                <a:gd name="T102" fmla="*/ 0 w 271"/>
                <a:gd name="T103" fmla="*/ 0 h 307"/>
                <a:gd name="T104" fmla="*/ 0 w 271"/>
                <a:gd name="T105" fmla="*/ 0 h 307"/>
                <a:gd name="T106" fmla="*/ 0 w 271"/>
                <a:gd name="T107" fmla="*/ 0 h 307"/>
                <a:gd name="T108" fmla="*/ 0 w 271"/>
                <a:gd name="T109" fmla="*/ 0 h 307"/>
                <a:gd name="T110" fmla="*/ 0 w 271"/>
                <a:gd name="T111" fmla="*/ 0 h 307"/>
                <a:gd name="T112" fmla="*/ 0 w 271"/>
                <a:gd name="T113" fmla="*/ 0 h 307"/>
                <a:gd name="T114" fmla="*/ 0 w 271"/>
                <a:gd name="T115" fmla="*/ 0 h 307"/>
                <a:gd name="T116" fmla="*/ 0 w 271"/>
                <a:gd name="T117" fmla="*/ 0 h 307"/>
                <a:gd name="T118" fmla="*/ 0 w 271"/>
                <a:gd name="T119" fmla="*/ 0 h 307"/>
                <a:gd name="T120" fmla="*/ 0 w 271"/>
                <a:gd name="T121" fmla="*/ 0 h 3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"/>
                <a:gd name="T184" fmla="*/ 0 h 307"/>
                <a:gd name="T185" fmla="*/ 271 w 271"/>
                <a:gd name="T186" fmla="*/ 307 h 3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" h="307">
                  <a:moveTo>
                    <a:pt x="242" y="0"/>
                  </a:moveTo>
                  <a:lnTo>
                    <a:pt x="242" y="6"/>
                  </a:lnTo>
                  <a:lnTo>
                    <a:pt x="244" y="20"/>
                  </a:lnTo>
                  <a:lnTo>
                    <a:pt x="246" y="41"/>
                  </a:lnTo>
                  <a:lnTo>
                    <a:pt x="244" y="68"/>
                  </a:lnTo>
                  <a:lnTo>
                    <a:pt x="242" y="83"/>
                  </a:lnTo>
                  <a:lnTo>
                    <a:pt x="238" y="98"/>
                  </a:lnTo>
                  <a:lnTo>
                    <a:pt x="234" y="115"/>
                  </a:lnTo>
                  <a:lnTo>
                    <a:pt x="227" y="133"/>
                  </a:lnTo>
                  <a:lnTo>
                    <a:pt x="219" y="150"/>
                  </a:lnTo>
                  <a:lnTo>
                    <a:pt x="209" y="167"/>
                  </a:lnTo>
                  <a:lnTo>
                    <a:pt x="198" y="185"/>
                  </a:lnTo>
                  <a:lnTo>
                    <a:pt x="184" y="202"/>
                  </a:lnTo>
                  <a:lnTo>
                    <a:pt x="156" y="231"/>
                  </a:lnTo>
                  <a:lnTo>
                    <a:pt x="129" y="252"/>
                  </a:lnTo>
                  <a:lnTo>
                    <a:pt x="106" y="267"/>
                  </a:lnTo>
                  <a:lnTo>
                    <a:pt x="86" y="279"/>
                  </a:lnTo>
                  <a:lnTo>
                    <a:pt x="65" y="284"/>
                  </a:lnTo>
                  <a:lnTo>
                    <a:pt x="44" y="288"/>
                  </a:lnTo>
                  <a:lnTo>
                    <a:pt x="23" y="292"/>
                  </a:lnTo>
                  <a:lnTo>
                    <a:pt x="0" y="298"/>
                  </a:lnTo>
                  <a:lnTo>
                    <a:pt x="2" y="298"/>
                  </a:lnTo>
                  <a:lnTo>
                    <a:pt x="6" y="298"/>
                  </a:lnTo>
                  <a:lnTo>
                    <a:pt x="12" y="300"/>
                  </a:lnTo>
                  <a:lnTo>
                    <a:pt x="19" y="302"/>
                  </a:lnTo>
                  <a:lnTo>
                    <a:pt x="27" y="302"/>
                  </a:lnTo>
                  <a:lnTo>
                    <a:pt x="35" y="303"/>
                  </a:lnTo>
                  <a:lnTo>
                    <a:pt x="42" y="303"/>
                  </a:lnTo>
                  <a:lnTo>
                    <a:pt x="48" y="303"/>
                  </a:lnTo>
                  <a:lnTo>
                    <a:pt x="54" y="303"/>
                  </a:lnTo>
                  <a:lnTo>
                    <a:pt x="58" y="305"/>
                  </a:lnTo>
                  <a:lnTo>
                    <a:pt x="65" y="307"/>
                  </a:lnTo>
                  <a:lnTo>
                    <a:pt x="73" y="307"/>
                  </a:lnTo>
                  <a:lnTo>
                    <a:pt x="85" y="305"/>
                  </a:lnTo>
                  <a:lnTo>
                    <a:pt x="100" y="300"/>
                  </a:lnTo>
                  <a:lnTo>
                    <a:pt x="119" y="288"/>
                  </a:lnTo>
                  <a:lnTo>
                    <a:pt x="146" y="269"/>
                  </a:lnTo>
                  <a:lnTo>
                    <a:pt x="175" y="246"/>
                  </a:lnTo>
                  <a:lnTo>
                    <a:pt x="200" y="221"/>
                  </a:lnTo>
                  <a:lnTo>
                    <a:pt x="219" y="194"/>
                  </a:lnTo>
                  <a:lnTo>
                    <a:pt x="236" y="167"/>
                  </a:lnTo>
                  <a:lnTo>
                    <a:pt x="252" y="138"/>
                  </a:lnTo>
                  <a:lnTo>
                    <a:pt x="261" y="108"/>
                  </a:lnTo>
                  <a:lnTo>
                    <a:pt x="267" y="77"/>
                  </a:lnTo>
                  <a:lnTo>
                    <a:pt x="271" y="44"/>
                  </a:lnTo>
                  <a:lnTo>
                    <a:pt x="269" y="43"/>
                  </a:lnTo>
                  <a:lnTo>
                    <a:pt x="267" y="41"/>
                  </a:lnTo>
                  <a:lnTo>
                    <a:pt x="263" y="37"/>
                  </a:lnTo>
                  <a:lnTo>
                    <a:pt x="261" y="33"/>
                  </a:lnTo>
                  <a:lnTo>
                    <a:pt x="257" y="27"/>
                  </a:lnTo>
                  <a:lnTo>
                    <a:pt x="255" y="21"/>
                  </a:lnTo>
                  <a:lnTo>
                    <a:pt x="255" y="16"/>
                  </a:lnTo>
                  <a:lnTo>
                    <a:pt x="253" y="10"/>
                  </a:lnTo>
                  <a:lnTo>
                    <a:pt x="252" y="6"/>
                  </a:lnTo>
                  <a:lnTo>
                    <a:pt x="250" y="4"/>
                  </a:lnTo>
                  <a:lnTo>
                    <a:pt x="248" y="2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72" y="2084"/>
              <a:ext cx="73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322"/>
                <a:gd name="T101" fmla="*/ 301 w 301"/>
                <a:gd name="T102" fmla="*/ 322 h 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322">
                  <a:moveTo>
                    <a:pt x="33" y="322"/>
                  </a:moveTo>
                  <a:lnTo>
                    <a:pt x="33" y="310"/>
                  </a:lnTo>
                  <a:lnTo>
                    <a:pt x="35" y="280"/>
                  </a:lnTo>
                  <a:lnTo>
                    <a:pt x="39" y="261"/>
                  </a:lnTo>
                  <a:lnTo>
                    <a:pt x="42" y="238"/>
                  </a:lnTo>
                  <a:lnTo>
                    <a:pt x="50" y="213"/>
                  </a:lnTo>
                  <a:lnTo>
                    <a:pt x="60" y="186"/>
                  </a:lnTo>
                  <a:lnTo>
                    <a:pt x="73" y="159"/>
                  </a:lnTo>
                  <a:lnTo>
                    <a:pt x="90" y="132"/>
                  </a:lnTo>
                  <a:lnTo>
                    <a:pt x="100" y="120"/>
                  </a:lnTo>
                  <a:lnTo>
                    <a:pt x="111" y="107"/>
                  </a:lnTo>
                  <a:lnTo>
                    <a:pt x="125" y="96"/>
                  </a:lnTo>
                  <a:lnTo>
                    <a:pt x="138" y="84"/>
                  </a:lnTo>
                  <a:lnTo>
                    <a:pt x="154" y="73"/>
                  </a:lnTo>
                  <a:lnTo>
                    <a:pt x="171" y="63"/>
                  </a:lnTo>
                  <a:lnTo>
                    <a:pt x="188" y="53"/>
                  </a:lnTo>
                  <a:lnTo>
                    <a:pt x="207" y="44"/>
                  </a:lnTo>
                  <a:lnTo>
                    <a:pt x="229" y="36"/>
                  </a:lnTo>
                  <a:lnTo>
                    <a:pt x="252" y="30"/>
                  </a:lnTo>
                  <a:lnTo>
                    <a:pt x="277" y="25"/>
                  </a:lnTo>
                  <a:lnTo>
                    <a:pt x="301" y="19"/>
                  </a:lnTo>
                  <a:lnTo>
                    <a:pt x="298" y="17"/>
                  </a:lnTo>
                  <a:lnTo>
                    <a:pt x="294" y="17"/>
                  </a:lnTo>
                  <a:lnTo>
                    <a:pt x="288" y="15"/>
                  </a:lnTo>
                  <a:lnTo>
                    <a:pt x="280" y="13"/>
                  </a:lnTo>
                  <a:lnTo>
                    <a:pt x="273" y="11"/>
                  </a:lnTo>
                  <a:lnTo>
                    <a:pt x="263" y="11"/>
                  </a:lnTo>
                  <a:lnTo>
                    <a:pt x="255" y="11"/>
                  </a:lnTo>
                  <a:lnTo>
                    <a:pt x="248" y="11"/>
                  </a:lnTo>
                  <a:lnTo>
                    <a:pt x="242" y="11"/>
                  </a:lnTo>
                  <a:lnTo>
                    <a:pt x="236" y="11"/>
                  </a:lnTo>
                  <a:lnTo>
                    <a:pt x="234" y="9"/>
                  </a:lnTo>
                  <a:lnTo>
                    <a:pt x="234" y="7"/>
                  </a:lnTo>
                  <a:lnTo>
                    <a:pt x="232" y="3"/>
                  </a:lnTo>
                  <a:lnTo>
                    <a:pt x="232" y="2"/>
                  </a:lnTo>
                  <a:lnTo>
                    <a:pt x="234" y="0"/>
                  </a:lnTo>
                  <a:lnTo>
                    <a:pt x="227" y="2"/>
                  </a:lnTo>
                  <a:lnTo>
                    <a:pt x="205" y="7"/>
                  </a:lnTo>
                  <a:lnTo>
                    <a:pt x="192" y="11"/>
                  </a:lnTo>
                  <a:lnTo>
                    <a:pt x="177" y="19"/>
                  </a:lnTo>
                  <a:lnTo>
                    <a:pt x="158" y="26"/>
                  </a:lnTo>
                  <a:lnTo>
                    <a:pt x="140" y="38"/>
                  </a:lnTo>
                  <a:lnTo>
                    <a:pt x="121" y="51"/>
                  </a:lnTo>
                  <a:lnTo>
                    <a:pt x="100" y="69"/>
                  </a:lnTo>
                  <a:lnTo>
                    <a:pt x="81" y="88"/>
                  </a:lnTo>
                  <a:lnTo>
                    <a:pt x="62" y="113"/>
                  </a:lnTo>
                  <a:lnTo>
                    <a:pt x="44" y="140"/>
                  </a:lnTo>
                  <a:lnTo>
                    <a:pt x="27" y="170"/>
                  </a:lnTo>
                  <a:lnTo>
                    <a:pt x="12" y="205"/>
                  </a:lnTo>
                  <a:lnTo>
                    <a:pt x="0" y="245"/>
                  </a:lnTo>
                  <a:lnTo>
                    <a:pt x="2" y="245"/>
                  </a:lnTo>
                  <a:lnTo>
                    <a:pt x="6" y="247"/>
                  </a:lnTo>
                  <a:lnTo>
                    <a:pt x="8" y="249"/>
                  </a:lnTo>
                  <a:lnTo>
                    <a:pt x="12" y="251"/>
                  </a:lnTo>
                  <a:lnTo>
                    <a:pt x="14" y="255"/>
                  </a:lnTo>
                  <a:lnTo>
                    <a:pt x="15" y="259"/>
                  </a:lnTo>
                  <a:lnTo>
                    <a:pt x="15" y="264"/>
                  </a:lnTo>
                  <a:lnTo>
                    <a:pt x="15" y="274"/>
                  </a:lnTo>
                  <a:lnTo>
                    <a:pt x="15" y="284"/>
                  </a:lnTo>
                  <a:lnTo>
                    <a:pt x="17" y="293"/>
                  </a:lnTo>
                  <a:lnTo>
                    <a:pt x="19" y="303"/>
                  </a:lnTo>
                  <a:lnTo>
                    <a:pt x="21" y="310"/>
                  </a:lnTo>
                  <a:lnTo>
                    <a:pt x="25" y="318"/>
                  </a:lnTo>
                  <a:lnTo>
                    <a:pt x="29" y="322"/>
                  </a:lnTo>
                  <a:lnTo>
                    <a:pt x="33" y="3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252" y="2149"/>
              <a:ext cx="65" cy="76"/>
            </a:xfrm>
            <a:custGeom>
              <a:avLst/>
              <a:gdLst>
                <a:gd name="T0" fmla="*/ 0 w 269"/>
                <a:gd name="T1" fmla="*/ 0 h 307"/>
                <a:gd name="T2" fmla="*/ 0 w 269"/>
                <a:gd name="T3" fmla="*/ 0 h 307"/>
                <a:gd name="T4" fmla="*/ 0 w 269"/>
                <a:gd name="T5" fmla="*/ 0 h 307"/>
                <a:gd name="T6" fmla="*/ 0 w 269"/>
                <a:gd name="T7" fmla="*/ 0 h 307"/>
                <a:gd name="T8" fmla="*/ 0 w 269"/>
                <a:gd name="T9" fmla="*/ 0 h 307"/>
                <a:gd name="T10" fmla="*/ 0 w 269"/>
                <a:gd name="T11" fmla="*/ 0 h 307"/>
                <a:gd name="T12" fmla="*/ 0 w 269"/>
                <a:gd name="T13" fmla="*/ 0 h 307"/>
                <a:gd name="T14" fmla="*/ 0 w 269"/>
                <a:gd name="T15" fmla="*/ 0 h 307"/>
                <a:gd name="T16" fmla="*/ 0 w 269"/>
                <a:gd name="T17" fmla="*/ 0 h 307"/>
                <a:gd name="T18" fmla="*/ 0 w 269"/>
                <a:gd name="T19" fmla="*/ 0 h 307"/>
                <a:gd name="T20" fmla="*/ 0 w 269"/>
                <a:gd name="T21" fmla="*/ 0 h 307"/>
                <a:gd name="T22" fmla="*/ 0 w 269"/>
                <a:gd name="T23" fmla="*/ 0 h 307"/>
                <a:gd name="T24" fmla="*/ 0 w 269"/>
                <a:gd name="T25" fmla="*/ 0 h 307"/>
                <a:gd name="T26" fmla="*/ 0 w 269"/>
                <a:gd name="T27" fmla="*/ 0 h 307"/>
                <a:gd name="T28" fmla="*/ 0 w 269"/>
                <a:gd name="T29" fmla="*/ 0 h 307"/>
                <a:gd name="T30" fmla="*/ 0 w 269"/>
                <a:gd name="T31" fmla="*/ 0 h 307"/>
                <a:gd name="T32" fmla="*/ 0 w 269"/>
                <a:gd name="T33" fmla="*/ 0 h 307"/>
                <a:gd name="T34" fmla="*/ 0 w 269"/>
                <a:gd name="T35" fmla="*/ 0 h 307"/>
                <a:gd name="T36" fmla="*/ 0 w 269"/>
                <a:gd name="T37" fmla="*/ 0 h 307"/>
                <a:gd name="T38" fmla="*/ 0 w 269"/>
                <a:gd name="T39" fmla="*/ 0 h 307"/>
                <a:gd name="T40" fmla="*/ 0 w 269"/>
                <a:gd name="T41" fmla="*/ 0 h 307"/>
                <a:gd name="T42" fmla="*/ 0 w 269"/>
                <a:gd name="T43" fmla="*/ 0 h 307"/>
                <a:gd name="T44" fmla="*/ 0 w 269"/>
                <a:gd name="T45" fmla="*/ 0 h 307"/>
                <a:gd name="T46" fmla="*/ 0 w 269"/>
                <a:gd name="T47" fmla="*/ 0 h 307"/>
                <a:gd name="T48" fmla="*/ 0 w 269"/>
                <a:gd name="T49" fmla="*/ 0 h 307"/>
                <a:gd name="T50" fmla="*/ 0 w 269"/>
                <a:gd name="T51" fmla="*/ 0 h 307"/>
                <a:gd name="T52" fmla="*/ 0 w 269"/>
                <a:gd name="T53" fmla="*/ 0 h 307"/>
                <a:gd name="T54" fmla="*/ 0 w 269"/>
                <a:gd name="T55" fmla="*/ 0 h 307"/>
                <a:gd name="T56" fmla="*/ 0 w 269"/>
                <a:gd name="T57" fmla="*/ 0 h 307"/>
                <a:gd name="T58" fmla="*/ 0 w 269"/>
                <a:gd name="T59" fmla="*/ 0 h 307"/>
                <a:gd name="T60" fmla="*/ 0 w 269"/>
                <a:gd name="T61" fmla="*/ 0 h 307"/>
                <a:gd name="T62" fmla="*/ 0 w 269"/>
                <a:gd name="T63" fmla="*/ 0 h 307"/>
                <a:gd name="T64" fmla="*/ 0 w 269"/>
                <a:gd name="T65" fmla="*/ 0 h 307"/>
                <a:gd name="T66" fmla="*/ 0 w 269"/>
                <a:gd name="T67" fmla="*/ 0 h 307"/>
                <a:gd name="T68" fmla="*/ 0 w 269"/>
                <a:gd name="T69" fmla="*/ 0 h 307"/>
                <a:gd name="T70" fmla="*/ 0 w 269"/>
                <a:gd name="T71" fmla="*/ 0 h 307"/>
                <a:gd name="T72" fmla="*/ 0 w 269"/>
                <a:gd name="T73" fmla="*/ 0 h 307"/>
                <a:gd name="T74" fmla="*/ 0 w 269"/>
                <a:gd name="T75" fmla="*/ 0 h 307"/>
                <a:gd name="T76" fmla="*/ 0 w 269"/>
                <a:gd name="T77" fmla="*/ 0 h 307"/>
                <a:gd name="T78" fmla="*/ 0 w 269"/>
                <a:gd name="T79" fmla="*/ 0 h 307"/>
                <a:gd name="T80" fmla="*/ 0 w 269"/>
                <a:gd name="T81" fmla="*/ 0 h 307"/>
                <a:gd name="T82" fmla="*/ 0 w 269"/>
                <a:gd name="T83" fmla="*/ 0 h 307"/>
                <a:gd name="T84" fmla="*/ 0 w 269"/>
                <a:gd name="T85" fmla="*/ 0 h 307"/>
                <a:gd name="T86" fmla="*/ 0 w 269"/>
                <a:gd name="T87" fmla="*/ 0 h 307"/>
                <a:gd name="T88" fmla="*/ 0 w 269"/>
                <a:gd name="T89" fmla="*/ 0 h 307"/>
                <a:gd name="T90" fmla="*/ 0 w 269"/>
                <a:gd name="T91" fmla="*/ 0 h 307"/>
                <a:gd name="T92" fmla="*/ 0 w 269"/>
                <a:gd name="T93" fmla="*/ 0 h 307"/>
                <a:gd name="T94" fmla="*/ 0 w 269"/>
                <a:gd name="T95" fmla="*/ 0 h 307"/>
                <a:gd name="T96" fmla="*/ 0 w 269"/>
                <a:gd name="T97" fmla="*/ 0 h 307"/>
                <a:gd name="T98" fmla="*/ 0 w 269"/>
                <a:gd name="T99" fmla="*/ 0 h 307"/>
                <a:gd name="T100" fmla="*/ 0 w 269"/>
                <a:gd name="T101" fmla="*/ 0 h 307"/>
                <a:gd name="T102" fmla="*/ 0 w 269"/>
                <a:gd name="T103" fmla="*/ 0 h 307"/>
                <a:gd name="T104" fmla="*/ 0 w 269"/>
                <a:gd name="T105" fmla="*/ 0 h 307"/>
                <a:gd name="T106" fmla="*/ 0 w 269"/>
                <a:gd name="T107" fmla="*/ 0 h 307"/>
                <a:gd name="T108" fmla="*/ 0 w 269"/>
                <a:gd name="T109" fmla="*/ 0 h 307"/>
                <a:gd name="T110" fmla="*/ 0 w 269"/>
                <a:gd name="T111" fmla="*/ 0 h 307"/>
                <a:gd name="T112" fmla="*/ 0 w 269"/>
                <a:gd name="T113" fmla="*/ 0 h 307"/>
                <a:gd name="T114" fmla="*/ 0 w 269"/>
                <a:gd name="T115" fmla="*/ 0 h 307"/>
                <a:gd name="T116" fmla="*/ 0 w 269"/>
                <a:gd name="T117" fmla="*/ 0 h 307"/>
                <a:gd name="T118" fmla="*/ 0 w 269"/>
                <a:gd name="T119" fmla="*/ 0 h 307"/>
                <a:gd name="T120" fmla="*/ 0 w 269"/>
                <a:gd name="T121" fmla="*/ 0 h 3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9"/>
                <a:gd name="T184" fmla="*/ 0 h 307"/>
                <a:gd name="T185" fmla="*/ 269 w 269"/>
                <a:gd name="T186" fmla="*/ 307 h 3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9" h="307">
                  <a:moveTo>
                    <a:pt x="240" y="0"/>
                  </a:moveTo>
                  <a:lnTo>
                    <a:pt x="242" y="6"/>
                  </a:lnTo>
                  <a:lnTo>
                    <a:pt x="244" y="20"/>
                  </a:lnTo>
                  <a:lnTo>
                    <a:pt x="244" y="41"/>
                  </a:lnTo>
                  <a:lnTo>
                    <a:pt x="242" y="68"/>
                  </a:lnTo>
                  <a:lnTo>
                    <a:pt x="240" y="83"/>
                  </a:lnTo>
                  <a:lnTo>
                    <a:pt x="236" y="98"/>
                  </a:lnTo>
                  <a:lnTo>
                    <a:pt x="233" y="115"/>
                  </a:lnTo>
                  <a:lnTo>
                    <a:pt x="227" y="133"/>
                  </a:lnTo>
                  <a:lnTo>
                    <a:pt x="219" y="150"/>
                  </a:lnTo>
                  <a:lnTo>
                    <a:pt x="210" y="167"/>
                  </a:lnTo>
                  <a:lnTo>
                    <a:pt x="196" y="185"/>
                  </a:lnTo>
                  <a:lnTo>
                    <a:pt x="183" y="202"/>
                  </a:lnTo>
                  <a:lnTo>
                    <a:pt x="154" y="231"/>
                  </a:lnTo>
                  <a:lnTo>
                    <a:pt x="129" y="252"/>
                  </a:lnTo>
                  <a:lnTo>
                    <a:pt x="106" y="267"/>
                  </a:lnTo>
                  <a:lnTo>
                    <a:pt x="85" y="279"/>
                  </a:lnTo>
                  <a:lnTo>
                    <a:pt x="64" y="284"/>
                  </a:lnTo>
                  <a:lnTo>
                    <a:pt x="45" y="288"/>
                  </a:lnTo>
                  <a:lnTo>
                    <a:pt x="23" y="292"/>
                  </a:lnTo>
                  <a:lnTo>
                    <a:pt x="0" y="298"/>
                  </a:lnTo>
                  <a:lnTo>
                    <a:pt x="4" y="298"/>
                  </a:lnTo>
                  <a:lnTo>
                    <a:pt x="10" y="300"/>
                  </a:lnTo>
                  <a:lnTo>
                    <a:pt x="18" y="302"/>
                  </a:lnTo>
                  <a:lnTo>
                    <a:pt x="25" y="302"/>
                  </a:lnTo>
                  <a:lnTo>
                    <a:pt x="33" y="303"/>
                  </a:lnTo>
                  <a:lnTo>
                    <a:pt x="41" y="303"/>
                  </a:lnTo>
                  <a:lnTo>
                    <a:pt x="46" y="303"/>
                  </a:lnTo>
                  <a:lnTo>
                    <a:pt x="52" y="303"/>
                  </a:lnTo>
                  <a:lnTo>
                    <a:pt x="58" y="305"/>
                  </a:lnTo>
                  <a:lnTo>
                    <a:pt x="64" y="307"/>
                  </a:lnTo>
                  <a:lnTo>
                    <a:pt x="71" y="307"/>
                  </a:lnTo>
                  <a:lnTo>
                    <a:pt x="83" y="305"/>
                  </a:lnTo>
                  <a:lnTo>
                    <a:pt x="98" y="300"/>
                  </a:lnTo>
                  <a:lnTo>
                    <a:pt x="119" y="288"/>
                  </a:lnTo>
                  <a:lnTo>
                    <a:pt x="146" y="269"/>
                  </a:lnTo>
                  <a:lnTo>
                    <a:pt x="173" y="246"/>
                  </a:lnTo>
                  <a:lnTo>
                    <a:pt x="198" y="221"/>
                  </a:lnTo>
                  <a:lnTo>
                    <a:pt x="219" y="194"/>
                  </a:lnTo>
                  <a:lnTo>
                    <a:pt x="236" y="167"/>
                  </a:lnTo>
                  <a:lnTo>
                    <a:pt x="250" y="138"/>
                  </a:lnTo>
                  <a:lnTo>
                    <a:pt x="260" y="108"/>
                  </a:lnTo>
                  <a:lnTo>
                    <a:pt x="267" y="77"/>
                  </a:lnTo>
                  <a:lnTo>
                    <a:pt x="269" y="44"/>
                  </a:lnTo>
                  <a:lnTo>
                    <a:pt x="267" y="43"/>
                  </a:lnTo>
                  <a:lnTo>
                    <a:pt x="265" y="41"/>
                  </a:lnTo>
                  <a:lnTo>
                    <a:pt x="261" y="37"/>
                  </a:lnTo>
                  <a:lnTo>
                    <a:pt x="260" y="33"/>
                  </a:lnTo>
                  <a:lnTo>
                    <a:pt x="258" y="27"/>
                  </a:lnTo>
                  <a:lnTo>
                    <a:pt x="256" y="21"/>
                  </a:lnTo>
                  <a:lnTo>
                    <a:pt x="254" y="1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48" y="4"/>
                  </a:lnTo>
                  <a:lnTo>
                    <a:pt x="246" y="2"/>
                  </a:lnTo>
                  <a:lnTo>
                    <a:pt x="244" y="0"/>
                  </a:lnTo>
                  <a:lnTo>
                    <a:pt x="242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931" y="2258"/>
              <a:ext cx="123" cy="83"/>
            </a:xfrm>
            <a:custGeom>
              <a:avLst/>
              <a:gdLst>
                <a:gd name="T0" fmla="*/ 0 w 504"/>
                <a:gd name="T1" fmla="*/ 0 h 336"/>
                <a:gd name="T2" fmla="*/ 0 w 504"/>
                <a:gd name="T3" fmla="*/ 0 h 336"/>
                <a:gd name="T4" fmla="*/ 0 w 504"/>
                <a:gd name="T5" fmla="*/ 0 h 336"/>
                <a:gd name="T6" fmla="*/ 0 w 504"/>
                <a:gd name="T7" fmla="*/ 0 h 336"/>
                <a:gd name="T8" fmla="*/ 0 w 504"/>
                <a:gd name="T9" fmla="*/ 0 h 336"/>
                <a:gd name="T10" fmla="*/ 0 w 504"/>
                <a:gd name="T11" fmla="*/ 0 h 336"/>
                <a:gd name="T12" fmla="*/ 0 w 504"/>
                <a:gd name="T13" fmla="*/ 0 h 336"/>
                <a:gd name="T14" fmla="*/ 0 w 504"/>
                <a:gd name="T15" fmla="*/ 0 h 336"/>
                <a:gd name="T16" fmla="*/ 0 w 504"/>
                <a:gd name="T17" fmla="*/ 0 h 336"/>
                <a:gd name="T18" fmla="*/ 0 w 504"/>
                <a:gd name="T19" fmla="*/ 0 h 336"/>
                <a:gd name="T20" fmla="*/ 0 w 504"/>
                <a:gd name="T21" fmla="*/ 0 h 336"/>
                <a:gd name="T22" fmla="*/ 0 w 504"/>
                <a:gd name="T23" fmla="*/ 0 h 336"/>
                <a:gd name="T24" fmla="*/ 0 w 504"/>
                <a:gd name="T25" fmla="*/ 0 h 336"/>
                <a:gd name="T26" fmla="*/ 0 w 504"/>
                <a:gd name="T27" fmla="*/ 0 h 336"/>
                <a:gd name="T28" fmla="*/ 0 w 504"/>
                <a:gd name="T29" fmla="*/ 0 h 336"/>
                <a:gd name="T30" fmla="*/ 0 w 504"/>
                <a:gd name="T31" fmla="*/ 0 h 336"/>
                <a:gd name="T32" fmla="*/ 0 w 504"/>
                <a:gd name="T33" fmla="*/ 0 h 336"/>
                <a:gd name="T34" fmla="*/ 0 w 504"/>
                <a:gd name="T35" fmla="*/ 0 h 336"/>
                <a:gd name="T36" fmla="*/ 0 w 504"/>
                <a:gd name="T37" fmla="*/ 0 h 336"/>
                <a:gd name="T38" fmla="*/ 0 w 504"/>
                <a:gd name="T39" fmla="*/ 0 h 336"/>
                <a:gd name="T40" fmla="*/ 0 w 504"/>
                <a:gd name="T41" fmla="*/ 0 h 336"/>
                <a:gd name="T42" fmla="*/ 0 w 504"/>
                <a:gd name="T43" fmla="*/ 0 h 336"/>
                <a:gd name="T44" fmla="*/ 0 w 504"/>
                <a:gd name="T45" fmla="*/ 0 h 3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4"/>
                <a:gd name="T70" fmla="*/ 0 h 336"/>
                <a:gd name="T71" fmla="*/ 504 w 504"/>
                <a:gd name="T72" fmla="*/ 336 h 3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4" h="336">
                  <a:moveTo>
                    <a:pt x="284" y="0"/>
                  </a:moveTo>
                  <a:lnTo>
                    <a:pt x="167" y="0"/>
                  </a:lnTo>
                  <a:lnTo>
                    <a:pt x="167" y="18"/>
                  </a:lnTo>
                  <a:lnTo>
                    <a:pt x="195" y="18"/>
                  </a:lnTo>
                  <a:lnTo>
                    <a:pt x="197" y="18"/>
                  </a:lnTo>
                  <a:lnTo>
                    <a:pt x="199" y="20"/>
                  </a:lnTo>
                  <a:lnTo>
                    <a:pt x="201" y="22"/>
                  </a:lnTo>
                  <a:lnTo>
                    <a:pt x="203" y="23"/>
                  </a:lnTo>
                  <a:lnTo>
                    <a:pt x="203" y="27"/>
                  </a:lnTo>
                  <a:lnTo>
                    <a:pt x="203" y="33"/>
                  </a:lnTo>
                  <a:lnTo>
                    <a:pt x="197" y="41"/>
                  </a:lnTo>
                  <a:lnTo>
                    <a:pt x="0" y="336"/>
                  </a:lnTo>
                  <a:lnTo>
                    <a:pt x="109" y="336"/>
                  </a:lnTo>
                  <a:lnTo>
                    <a:pt x="143" y="281"/>
                  </a:lnTo>
                  <a:lnTo>
                    <a:pt x="360" y="281"/>
                  </a:lnTo>
                  <a:lnTo>
                    <a:pt x="393" y="336"/>
                  </a:lnTo>
                  <a:lnTo>
                    <a:pt x="504" y="336"/>
                  </a:lnTo>
                  <a:lnTo>
                    <a:pt x="284" y="0"/>
                  </a:lnTo>
                  <a:close/>
                  <a:moveTo>
                    <a:pt x="188" y="202"/>
                  </a:moveTo>
                  <a:lnTo>
                    <a:pt x="255" y="102"/>
                  </a:lnTo>
                  <a:lnTo>
                    <a:pt x="312" y="202"/>
                  </a:lnTo>
                  <a:lnTo>
                    <a:pt x="188" y="20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48" y="2280"/>
              <a:ext cx="79" cy="62"/>
            </a:xfrm>
            <a:custGeom>
              <a:avLst/>
              <a:gdLst>
                <a:gd name="T0" fmla="*/ 0 w 321"/>
                <a:gd name="T1" fmla="*/ 0 h 253"/>
                <a:gd name="T2" fmla="*/ 0 w 321"/>
                <a:gd name="T3" fmla="*/ 0 h 253"/>
                <a:gd name="T4" fmla="*/ 0 w 321"/>
                <a:gd name="T5" fmla="*/ 0 h 253"/>
                <a:gd name="T6" fmla="*/ 0 w 321"/>
                <a:gd name="T7" fmla="*/ 0 h 253"/>
                <a:gd name="T8" fmla="*/ 0 w 321"/>
                <a:gd name="T9" fmla="*/ 0 h 253"/>
                <a:gd name="T10" fmla="*/ 0 w 321"/>
                <a:gd name="T11" fmla="*/ 0 h 253"/>
                <a:gd name="T12" fmla="*/ 0 w 321"/>
                <a:gd name="T13" fmla="*/ 0 h 253"/>
                <a:gd name="T14" fmla="*/ 0 w 321"/>
                <a:gd name="T15" fmla="*/ 0 h 253"/>
                <a:gd name="T16" fmla="*/ 0 w 321"/>
                <a:gd name="T17" fmla="*/ 0 h 253"/>
                <a:gd name="T18" fmla="*/ 0 w 321"/>
                <a:gd name="T19" fmla="*/ 0 h 253"/>
                <a:gd name="T20" fmla="*/ 0 w 321"/>
                <a:gd name="T21" fmla="*/ 0 h 253"/>
                <a:gd name="T22" fmla="*/ 0 w 321"/>
                <a:gd name="T23" fmla="*/ 0 h 253"/>
                <a:gd name="T24" fmla="*/ 0 w 321"/>
                <a:gd name="T25" fmla="*/ 0 h 253"/>
                <a:gd name="T26" fmla="*/ 0 w 321"/>
                <a:gd name="T27" fmla="*/ 0 h 253"/>
                <a:gd name="T28" fmla="*/ 0 w 321"/>
                <a:gd name="T29" fmla="*/ 0 h 253"/>
                <a:gd name="T30" fmla="*/ 0 w 321"/>
                <a:gd name="T31" fmla="*/ 0 h 253"/>
                <a:gd name="T32" fmla="*/ 0 w 321"/>
                <a:gd name="T33" fmla="*/ 0 h 253"/>
                <a:gd name="T34" fmla="*/ 0 w 321"/>
                <a:gd name="T35" fmla="*/ 0 h 253"/>
                <a:gd name="T36" fmla="*/ 0 w 321"/>
                <a:gd name="T37" fmla="*/ 0 h 253"/>
                <a:gd name="T38" fmla="*/ 0 w 321"/>
                <a:gd name="T39" fmla="*/ 0 h 253"/>
                <a:gd name="T40" fmla="*/ 0 w 321"/>
                <a:gd name="T41" fmla="*/ 0 h 253"/>
                <a:gd name="T42" fmla="*/ 0 w 321"/>
                <a:gd name="T43" fmla="*/ 0 h 253"/>
                <a:gd name="T44" fmla="*/ 0 w 321"/>
                <a:gd name="T45" fmla="*/ 0 h 253"/>
                <a:gd name="T46" fmla="*/ 0 w 321"/>
                <a:gd name="T47" fmla="*/ 0 h 253"/>
                <a:gd name="T48" fmla="*/ 0 w 321"/>
                <a:gd name="T49" fmla="*/ 0 h 253"/>
                <a:gd name="T50" fmla="*/ 0 w 321"/>
                <a:gd name="T51" fmla="*/ 0 h 253"/>
                <a:gd name="T52" fmla="*/ 0 w 321"/>
                <a:gd name="T53" fmla="*/ 0 h 253"/>
                <a:gd name="T54" fmla="*/ 0 w 321"/>
                <a:gd name="T55" fmla="*/ 0 h 253"/>
                <a:gd name="T56" fmla="*/ 0 w 321"/>
                <a:gd name="T57" fmla="*/ 0 h 253"/>
                <a:gd name="T58" fmla="*/ 0 w 321"/>
                <a:gd name="T59" fmla="*/ 0 h 253"/>
                <a:gd name="T60" fmla="*/ 0 w 321"/>
                <a:gd name="T61" fmla="*/ 0 h 253"/>
                <a:gd name="T62" fmla="*/ 0 w 321"/>
                <a:gd name="T63" fmla="*/ 0 h 253"/>
                <a:gd name="T64" fmla="*/ 0 w 321"/>
                <a:gd name="T65" fmla="*/ 0 h 253"/>
                <a:gd name="T66" fmla="*/ 0 w 321"/>
                <a:gd name="T67" fmla="*/ 0 h 253"/>
                <a:gd name="T68" fmla="*/ 0 w 321"/>
                <a:gd name="T69" fmla="*/ 0 h 253"/>
                <a:gd name="T70" fmla="*/ 0 w 321"/>
                <a:gd name="T71" fmla="*/ 0 h 253"/>
                <a:gd name="T72" fmla="*/ 0 w 321"/>
                <a:gd name="T73" fmla="*/ 0 h 253"/>
                <a:gd name="T74" fmla="*/ 0 w 321"/>
                <a:gd name="T75" fmla="*/ 0 h 253"/>
                <a:gd name="T76" fmla="*/ 0 w 321"/>
                <a:gd name="T77" fmla="*/ 0 h 253"/>
                <a:gd name="T78" fmla="*/ 0 w 321"/>
                <a:gd name="T79" fmla="*/ 0 h 253"/>
                <a:gd name="T80" fmla="*/ 0 w 321"/>
                <a:gd name="T81" fmla="*/ 0 h 253"/>
                <a:gd name="T82" fmla="*/ 0 w 321"/>
                <a:gd name="T83" fmla="*/ 0 h 253"/>
                <a:gd name="T84" fmla="*/ 0 w 321"/>
                <a:gd name="T85" fmla="*/ 0 h 253"/>
                <a:gd name="T86" fmla="*/ 0 w 321"/>
                <a:gd name="T87" fmla="*/ 0 h 253"/>
                <a:gd name="T88" fmla="*/ 0 w 321"/>
                <a:gd name="T89" fmla="*/ 0 h 253"/>
                <a:gd name="T90" fmla="*/ 0 w 321"/>
                <a:gd name="T91" fmla="*/ 0 h 253"/>
                <a:gd name="T92" fmla="*/ 0 w 321"/>
                <a:gd name="T93" fmla="*/ 0 h 253"/>
                <a:gd name="T94" fmla="*/ 0 w 321"/>
                <a:gd name="T95" fmla="*/ 0 h 253"/>
                <a:gd name="T96" fmla="*/ 0 w 321"/>
                <a:gd name="T97" fmla="*/ 0 h 253"/>
                <a:gd name="T98" fmla="*/ 0 w 321"/>
                <a:gd name="T99" fmla="*/ 0 h 253"/>
                <a:gd name="T100" fmla="*/ 0 w 321"/>
                <a:gd name="T101" fmla="*/ 0 h 253"/>
                <a:gd name="T102" fmla="*/ 0 w 321"/>
                <a:gd name="T103" fmla="*/ 0 h 253"/>
                <a:gd name="T104" fmla="*/ 0 w 321"/>
                <a:gd name="T105" fmla="*/ 0 h 253"/>
                <a:gd name="T106" fmla="*/ 0 w 321"/>
                <a:gd name="T107" fmla="*/ 0 h 253"/>
                <a:gd name="T108" fmla="*/ 0 w 321"/>
                <a:gd name="T109" fmla="*/ 0 h 2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53"/>
                <a:gd name="T167" fmla="*/ 321 w 321"/>
                <a:gd name="T168" fmla="*/ 253 h 2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53">
                  <a:moveTo>
                    <a:pt x="215" y="0"/>
                  </a:moveTo>
                  <a:lnTo>
                    <a:pt x="215" y="138"/>
                  </a:lnTo>
                  <a:lnTo>
                    <a:pt x="215" y="148"/>
                  </a:lnTo>
                  <a:lnTo>
                    <a:pt x="213" y="155"/>
                  </a:lnTo>
                  <a:lnTo>
                    <a:pt x="210" y="163"/>
                  </a:lnTo>
                  <a:lnTo>
                    <a:pt x="206" y="169"/>
                  </a:lnTo>
                  <a:lnTo>
                    <a:pt x="198" y="180"/>
                  </a:lnTo>
                  <a:lnTo>
                    <a:pt x="188" y="186"/>
                  </a:lnTo>
                  <a:lnTo>
                    <a:pt x="177" y="190"/>
                  </a:lnTo>
                  <a:lnTo>
                    <a:pt x="169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8" y="194"/>
                  </a:lnTo>
                  <a:lnTo>
                    <a:pt x="152" y="194"/>
                  </a:lnTo>
                  <a:lnTo>
                    <a:pt x="142" y="190"/>
                  </a:lnTo>
                  <a:lnTo>
                    <a:pt x="133" y="186"/>
                  </a:lnTo>
                  <a:lnTo>
                    <a:pt x="123" y="180"/>
                  </a:lnTo>
                  <a:lnTo>
                    <a:pt x="114" y="169"/>
                  </a:lnTo>
                  <a:lnTo>
                    <a:pt x="110" y="163"/>
                  </a:lnTo>
                  <a:lnTo>
                    <a:pt x="108" y="155"/>
                  </a:lnTo>
                  <a:lnTo>
                    <a:pt x="106" y="148"/>
                  </a:lnTo>
                  <a:lnTo>
                    <a:pt x="106" y="138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0" y="157"/>
                  </a:lnTo>
                  <a:lnTo>
                    <a:pt x="2" y="169"/>
                  </a:lnTo>
                  <a:lnTo>
                    <a:pt x="6" y="176"/>
                  </a:lnTo>
                  <a:lnTo>
                    <a:pt x="10" y="186"/>
                  </a:lnTo>
                  <a:lnTo>
                    <a:pt x="14" y="194"/>
                  </a:lnTo>
                  <a:lnTo>
                    <a:pt x="21" y="203"/>
                  </a:lnTo>
                  <a:lnTo>
                    <a:pt x="29" y="213"/>
                  </a:lnTo>
                  <a:lnTo>
                    <a:pt x="41" y="222"/>
                  </a:lnTo>
                  <a:lnTo>
                    <a:pt x="52" y="230"/>
                  </a:lnTo>
                  <a:lnTo>
                    <a:pt x="68" y="238"/>
                  </a:lnTo>
                  <a:lnTo>
                    <a:pt x="87" y="245"/>
                  </a:lnTo>
                  <a:lnTo>
                    <a:pt x="108" y="249"/>
                  </a:lnTo>
                  <a:lnTo>
                    <a:pt x="133" y="253"/>
                  </a:lnTo>
                  <a:lnTo>
                    <a:pt x="160" y="253"/>
                  </a:lnTo>
                  <a:lnTo>
                    <a:pt x="188" y="253"/>
                  </a:lnTo>
                  <a:lnTo>
                    <a:pt x="213" y="249"/>
                  </a:lnTo>
                  <a:lnTo>
                    <a:pt x="235" y="245"/>
                  </a:lnTo>
                  <a:lnTo>
                    <a:pt x="252" y="238"/>
                  </a:lnTo>
                  <a:lnTo>
                    <a:pt x="267" y="230"/>
                  </a:lnTo>
                  <a:lnTo>
                    <a:pt x="281" y="222"/>
                  </a:lnTo>
                  <a:lnTo>
                    <a:pt x="290" y="213"/>
                  </a:lnTo>
                  <a:lnTo>
                    <a:pt x="300" y="203"/>
                  </a:lnTo>
                  <a:lnTo>
                    <a:pt x="306" y="194"/>
                  </a:lnTo>
                  <a:lnTo>
                    <a:pt x="311" y="186"/>
                  </a:lnTo>
                  <a:lnTo>
                    <a:pt x="315" y="176"/>
                  </a:lnTo>
                  <a:lnTo>
                    <a:pt x="317" y="169"/>
                  </a:lnTo>
                  <a:lnTo>
                    <a:pt x="319" y="157"/>
                  </a:lnTo>
                  <a:lnTo>
                    <a:pt x="321" y="153"/>
                  </a:lnTo>
                  <a:lnTo>
                    <a:pt x="321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8" y="2279"/>
              <a:ext cx="25" cy="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133" y="2258"/>
              <a:ext cx="89" cy="84"/>
            </a:xfrm>
            <a:custGeom>
              <a:avLst/>
              <a:gdLst>
                <a:gd name="T0" fmla="*/ 0 w 366"/>
                <a:gd name="T1" fmla="*/ 0 h 342"/>
                <a:gd name="T2" fmla="*/ 0 w 366"/>
                <a:gd name="T3" fmla="*/ 0 h 342"/>
                <a:gd name="T4" fmla="*/ 0 w 366"/>
                <a:gd name="T5" fmla="*/ 0 h 342"/>
                <a:gd name="T6" fmla="*/ 0 w 366"/>
                <a:gd name="T7" fmla="*/ 0 h 342"/>
                <a:gd name="T8" fmla="*/ 0 w 366"/>
                <a:gd name="T9" fmla="*/ 0 h 342"/>
                <a:gd name="T10" fmla="*/ 0 w 366"/>
                <a:gd name="T11" fmla="*/ 0 h 342"/>
                <a:gd name="T12" fmla="*/ 0 w 366"/>
                <a:gd name="T13" fmla="*/ 0 h 342"/>
                <a:gd name="T14" fmla="*/ 0 w 366"/>
                <a:gd name="T15" fmla="*/ 0 h 342"/>
                <a:gd name="T16" fmla="*/ 0 w 366"/>
                <a:gd name="T17" fmla="*/ 0 h 342"/>
                <a:gd name="T18" fmla="*/ 0 w 366"/>
                <a:gd name="T19" fmla="*/ 0 h 342"/>
                <a:gd name="T20" fmla="*/ 0 w 366"/>
                <a:gd name="T21" fmla="*/ 0 h 342"/>
                <a:gd name="T22" fmla="*/ 0 w 366"/>
                <a:gd name="T23" fmla="*/ 0 h 342"/>
                <a:gd name="T24" fmla="*/ 0 w 366"/>
                <a:gd name="T25" fmla="*/ 0 h 342"/>
                <a:gd name="T26" fmla="*/ 0 w 366"/>
                <a:gd name="T27" fmla="*/ 0 h 342"/>
                <a:gd name="T28" fmla="*/ 0 w 366"/>
                <a:gd name="T29" fmla="*/ 0 h 342"/>
                <a:gd name="T30" fmla="*/ 0 w 366"/>
                <a:gd name="T31" fmla="*/ 0 h 342"/>
                <a:gd name="T32" fmla="*/ 0 w 366"/>
                <a:gd name="T33" fmla="*/ 0 h 342"/>
                <a:gd name="T34" fmla="*/ 0 w 366"/>
                <a:gd name="T35" fmla="*/ 0 h 342"/>
                <a:gd name="T36" fmla="*/ 0 w 366"/>
                <a:gd name="T37" fmla="*/ 0 h 342"/>
                <a:gd name="T38" fmla="*/ 0 w 366"/>
                <a:gd name="T39" fmla="*/ 0 h 342"/>
                <a:gd name="T40" fmla="*/ 0 w 366"/>
                <a:gd name="T41" fmla="*/ 0 h 342"/>
                <a:gd name="T42" fmla="*/ 0 w 366"/>
                <a:gd name="T43" fmla="*/ 0 h 342"/>
                <a:gd name="T44" fmla="*/ 0 w 366"/>
                <a:gd name="T45" fmla="*/ 0 h 342"/>
                <a:gd name="T46" fmla="*/ 0 w 366"/>
                <a:gd name="T47" fmla="*/ 0 h 342"/>
                <a:gd name="T48" fmla="*/ 0 w 366"/>
                <a:gd name="T49" fmla="*/ 0 h 342"/>
                <a:gd name="T50" fmla="*/ 0 w 366"/>
                <a:gd name="T51" fmla="*/ 0 h 342"/>
                <a:gd name="T52" fmla="*/ 0 w 366"/>
                <a:gd name="T53" fmla="*/ 0 h 342"/>
                <a:gd name="T54" fmla="*/ 0 w 366"/>
                <a:gd name="T55" fmla="*/ 0 h 342"/>
                <a:gd name="T56" fmla="*/ 0 w 366"/>
                <a:gd name="T57" fmla="*/ 0 h 342"/>
                <a:gd name="T58" fmla="*/ 0 w 366"/>
                <a:gd name="T59" fmla="*/ 0 h 342"/>
                <a:gd name="T60" fmla="*/ 0 w 366"/>
                <a:gd name="T61" fmla="*/ 0 h 342"/>
                <a:gd name="T62" fmla="*/ 0 w 366"/>
                <a:gd name="T63" fmla="*/ 0 h 342"/>
                <a:gd name="T64" fmla="*/ 0 w 366"/>
                <a:gd name="T65" fmla="*/ 0 h 342"/>
                <a:gd name="T66" fmla="*/ 0 w 366"/>
                <a:gd name="T67" fmla="*/ 0 h 342"/>
                <a:gd name="T68" fmla="*/ 0 w 366"/>
                <a:gd name="T69" fmla="*/ 0 h 342"/>
                <a:gd name="T70" fmla="*/ 0 w 366"/>
                <a:gd name="T71" fmla="*/ 0 h 342"/>
                <a:gd name="T72" fmla="*/ 0 w 366"/>
                <a:gd name="T73" fmla="*/ 0 h 342"/>
                <a:gd name="T74" fmla="*/ 0 w 366"/>
                <a:gd name="T75" fmla="*/ 0 h 342"/>
                <a:gd name="T76" fmla="*/ 0 w 366"/>
                <a:gd name="T77" fmla="*/ 0 h 342"/>
                <a:gd name="T78" fmla="*/ 0 w 366"/>
                <a:gd name="T79" fmla="*/ 0 h 342"/>
                <a:gd name="T80" fmla="*/ 0 w 366"/>
                <a:gd name="T81" fmla="*/ 0 h 342"/>
                <a:gd name="T82" fmla="*/ 0 w 366"/>
                <a:gd name="T83" fmla="*/ 0 h 342"/>
                <a:gd name="T84" fmla="*/ 0 w 366"/>
                <a:gd name="T85" fmla="*/ 0 h 342"/>
                <a:gd name="T86" fmla="*/ 0 w 366"/>
                <a:gd name="T87" fmla="*/ 0 h 342"/>
                <a:gd name="T88" fmla="*/ 0 w 366"/>
                <a:gd name="T89" fmla="*/ 0 h 342"/>
                <a:gd name="T90" fmla="*/ 0 w 366"/>
                <a:gd name="T91" fmla="*/ 0 h 342"/>
                <a:gd name="T92" fmla="*/ 0 w 366"/>
                <a:gd name="T93" fmla="*/ 0 h 342"/>
                <a:gd name="T94" fmla="*/ 0 w 366"/>
                <a:gd name="T95" fmla="*/ 0 h 342"/>
                <a:gd name="T96" fmla="*/ 0 w 366"/>
                <a:gd name="T97" fmla="*/ 0 h 342"/>
                <a:gd name="T98" fmla="*/ 0 w 366"/>
                <a:gd name="T99" fmla="*/ 0 h 3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6"/>
                <a:gd name="T151" fmla="*/ 0 h 342"/>
                <a:gd name="T152" fmla="*/ 366 w 366"/>
                <a:gd name="T153" fmla="*/ 342 h 3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6" h="342">
                  <a:moveTo>
                    <a:pt x="338" y="135"/>
                  </a:moveTo>
                  <a:lnTo>
                    <a:pt x="334" y="129"/>
                  </a:lnTo>
                  <a:lnTo>
                    <a:pt x="328" y="119"/>
                  </a:lnTo>
                  <a:lnTo>
                    <a:pt x="319" y="104"/>
                  </a:lnTo>
                  <a:lnTo>
                    <a:pt x="305" y="87"/>
                  </a:lnTo>
                  <a:lnTo>
                    <a:pt x="292" y="68"/>
                  </a:lnTo>
                  <a:lnTo>
                    <a:pt x="274" y="45"/>
                  </a:lnTo>
                  <a:lnTo>
                    <a:pt x="255" y="23"/>
                  </a:lnTo>
                  <a:lnTo>
                    <a:pt x="234" y="0"/>
                  </a:lnTo>
                  <a:lnTo>
                    <a:pt x="129" y="0"/>
                  </a:lnTo>
                  <a:lnTo>
                    <a:pt x="184" y="79"/>
                  </a:lnTo>
                  <a:lnTo>
                    <a:pt x="165" y="81"/>
                  </a:lnTo>
                  <a:lnTo>
                    <a:pt x="148" y="83"/>
                  </a:lnTo>
                  <a:lnTo>
                    <a:pt x="130" y="87"/>
                  </a:lnTo>
                  <a:lnTo>
                    <a:pt x="113" y="91"/>
                  </a:lnTo>
                  <a:lnTo>
                    <a:pt x="98" y="94"/>
                  </a:lnTo>
                  <a:lnTo>
                    <a:pt x="82" y="102"/>
                  </a:lnTo>
                  <a:lnTo>
                    <a:pt x="67" y="108"/>
                  </a:lnTo>
                  <a:lnTo>
                    <a:pt x="56" y="116"/>
                  </a:lnTo>
                  <a:lnTo>
                    <a:pt x="42" y="125"/>
                  </a:lnTo>
                  <a:lnTo>
                    <a:pt x="33" y="135"/>
                  </a:lnTo>
                  <a:lnTo>
                    <a:pt x="23" y="144"/>
                  </a:lnTo>
                  <a:lnTo>
                    <a:pt x="15" y="156"/>
                  </a:lnTo>
                  <a:lnTo>
                    <a:pt x="10" y="167"/>
                  </a:lnTo>
                  <a:lnTo>
                    <a:pt x="4" y="181"/>
                  </a:lnTo>
                  <a:lnTo>
                    <a:pt x="2" y="192"/>
                  </a:lnTo>
                  <a:lnTo>
                    <a:pt x="0" y="208"/>
                  </a:lnTo>
                  <a:lnTo>
                    <a:pt x="2" y="221"/>
                  </a:lnTo>
                  <a:lnTo>
                    <a:pt x="4" y="235"/>
                  </a:lnTo>
                  <a:lnTo>
                    <a:pt x="8" y="246"/>
                  </a:lnTo>
                  <a:lnTo>
                    <a:pt x="15" y="259"/>
                  </a:lnTo>
                  <a:lnTo>
                    <a:pt x="23" y="271"/>
                  </a:lnTo>
                  <a:lnTo>
                    <a:pt x="31" y="282"/>
                  </a:lnTo>
                  <a:lnTo>
                    <a:pt x="42" y="292"/>
                  </a:lnTo>
                  <a:lnTo>
                    <a:pt x="54" y="302"/>
                  </a:lnTo>
                  <a:lnTo>
                    <a:pt x="67" y="311"/>
                  </a:lnTo>
                  <a:lnTo>
                    <a:pt x="81" y="319"/>
                  </a:lnTo>
                  <a:lnTo>
                    <a:pt x="96" y="325"/>
                  </a:lnTo>
                  <a:lnTo>
                    <a:pt x="111" y="330"/>
                  </a:lnTo>
                  <a:lnTo>
                    <a:pt x="129" y="336"/>
                  </a:lnTo>
                  <a:lnTo>
                    <a:pt x="146" y="338"/>
                  </a:lnTo>
                  <a:lnTo>
                    <a:pt x="165" y="340"/>
                  </a:lnTo>
                  <a:lnTo>
                    <a:pt x="182" y="342"/>
                  </a:lnTo>
                  <a:lnTo>
                    <a:pt x="201" y="340"/>
                  </a:lnTo>
                  <a:lnTo>
                    <a:pt x="221" y="338"/>
                  </a:lnTo>
                  <a:lnTo>
                    <a:pt x="238" y="336"/>
                  </a:lnTo>
                  <a:lnTo>
                    <a:pt x="255" y="330"/>
                  </a:lnTo>
                  <a:lnTo>
                    <a:pt x="271" y="325"/>
                  </a:lnTo>
                  <a:lnTo>
                    <a:pt x="286" y="319"/>
                  </a:lnTo>
                  <a:lnTo>
                    <a:pt x="299" y="311"/>
                  </a:lnTo>
                  <a:lnTo>
                    <a:pt x="313" y="302"/>
                  </a:lnTo>
                  <a:lnTo>
                    <a:pt x="324" y="292"/>
                  </a:lnTo>
                  <a:lnTo>
                    <a:pt x="334" y="282"/>
                  </a:lnTo>
                  <a:lnTo>
                    <a:pt x="343" y="271"/>
                  </a:lnTo>
                  <a:lnTo>
                    <a:pt x="351" y="259"/>
                  </a:lnTo>
                  <a:lnTo>
                    <a:pt x="357" y="246"/>
                  </a:lnTo>
                  <a:lnTo>
                    <a:pt x="363" y="235"/>
                  </a:lnTo>
                  <a:lnTo>
                    <a:pt x="365" y="221"/>
                  </a:lnTo>
                  <a:lnTo>
                    <a:pt x="366" y="208"/>
                  </a:lnTo>
                  <a:lnTo>
                    <a:pt x="365" y="196"/>
                  </a:lnTo>
                  <a:lnTo>
                    <a:pt x="365" y="187"/>
                  </a:lnTo>
                  <a:lnTo>
                    <a:pt x="363" y="177"/>
                  </a:lnTo>
                  <a:lnTo>
                    <a:pt x="359" y="169"/>
                  </a:lnTo>
                  <a:lnTo>
                    <a:pt x="355" y="160"/>
                  </a:lnTo>
                  <a:lnTo>
                    <a:pt x="349" y="152"/>
                  </a:lnTo>
                  <a:lnTo>
                    <a:pt x="343" y="142"/>
                  </a:lnTo>
                  <a:lnTo>
                    <a:pt x="338" y="135"/>
                  </a:lnTo>
                  <a:close/>
                  <a:moveTo>
                    <a:pt x="182" y="279"/>
                  </a:moveTo>
                  <a:lnTo>
                    <a:pt x="163" y="277"/>
                  </a:lnTo>
                  <a:lnTo>
                    <a:pt x="146" y="273"/>
                  </a:lnTo>
                  <a:lnTo>
                    <a:pt x="129" y="267"/>
                  </a:lnTo>
                  <a:lnTo>
                    <a:pt x="115" y="258"/>
                  </a:lnTo>
                  <a:lnTo>
                    <a:pt x="104" y="248"/>
                  </a:lnTo>
                  <a:lnTo>
                    <a:pt x="96" y="236"/>
                  </a:lnTo>
                  <a:lnTo>
                    <a:pt x="90" y="223"/>
                  </a:lnTo>
                  <a:lnTo>
                    <a:pt x="88" y="210"/>
                  </a:lnTo>
                  <a:lnTo>
                    <a:pt x="90" y="196"/>
                  </a:lnTo>
                  <a:lnTo>
                    <a:pt x="96" y="183"/>
                  </a:lnTo>
                  <a:lnTo>
                    <a:pt x="104" y="171"/>
                  </a:lnTo>
                  <a:lnTo>
                    <a:pt x="115" y="162"/>
                  </a:lnTo>
                  <a:lnTo>
                    <a:pt x="129" y="154"/>
                  </a:lnTo>
                  <a:lnTo>
                    <a:pt x="146" y="146"/>
                  </a:lnTo>
                  <a:lnTo>
                    <a:pt x="163" y="142"/>
                  </a:lnTo>
                  <a:lnTo>
                    <a:pt x="182" y="141"/>
                  </a:lnTo>
                  <a:lnTo>
                    <a:pt x="200" y="142"/>
                  </a:lnTo>
                  <a:lnTo>
                    <a:pt x="219" y="146"/>
                  </a:lnTo>
                  <a:lnTo>
                    <a:pt x="234" y="154"/>
                  </a:lnTo>
                  <a:lnTo>
                    <a:pt x="247" y="162"/>
                  </a:lnTo>
                  <a:lnTo>
                    <a:pt x="259" y="171"/>
                  </a:lnTo>
                  <a:lnTo>
                    <a:pt x="269" y="183"/>
                  </a:lnTo>
                  <a:lnTo>
                    <a:pt x="272" y="196"/>
                  </a:lnTo>
                  <a:lnTo>
                    <a:pt x="274" y="210"/>
                  </a:lnTo>
                  <a:lnTo>
                    <a:pt x="272" y="223"/>
                  </a:lnTo>
                  <a:lnTo>
                    <a:pt x="269" y="236"/>
                  </a:lnTo>
                  <a:lnTo>
                    <a:pt x="259" y="248"/>
                  </a:lnTo>
                  <a:lnTo>
                    <a:pt x="247" y="258"/>
                  </a:lnTo>
                  <a:lnTo>
                    <a:pt x="234" y="267"/>
                  </a:lnTo>
                  <a:lnTo>
                    <a:pt x="219" y="273"/>
                  </a:lnTo>
                  <a:lnTo>
                    <a:pt x="200" y="277"/>
                  </a:lnTo>
                  <a:lnTo>
                    <a:pt x="182" y="2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1177" y="2089"/>
              <a:ext cx="140" cy="141"/>
            </a:xfrm>
            <a:custGeom>
              <a:avLst/>
              <a:gdLst>
                <a:gd name="T0" fmla="*/ 0 w 574"/>
                <a:gd name="T1" fmla="*/ 0 h 573"/>
                <a:gd name="T2" fmla="*/ 0 w 574"/>
                <a:gd name="T3" fmla="*/ 0 h 573"/>
                <a:gd name="T4" fmla="*/ 0 w 574"/>
                <a:gd name="T5" fmla="*/ 0 h 573"/>
                <a:gd name="T6" fmla="*/ 0 w 574"/>
                <a:gd name="T7" fmla="*/ 0 h 573"/>
                <a:gd name="T8" fmla="*/ 0 w 574"/>
                <a:gd name="T9" fmla="*/ 0 h 573"/>
                <a:gd name="T10" fmla="*/ 0 w 574"/>
                <a:gd name="T11" fmla="*/ 0 h 573"/>
                <a:gd name="T12" fmla="*/ 0 w 574"/>
                <a:gd name="T13" fmla="*/ 0 h 573"/>
                <a:gd name="T14" fmla="*/ 0 w 574"/>
                <a:gd name="T15" fmla="*/ 0 h 573"/>
                <a:gd name="T16" fmla="*/ 0 w 574"/>
                <a:gd name="T17" fmla="*/ 0 h 573"/>
                <a:gd name="T18" fmla="*/ 0 w 574"/>
                <a:gd name="T19" fmla="*/ 0 h 573"/>
                <a:gd name="T20" fmla="*/ 0 w 574"/>
                <a:gd name="T21" fmla="*/ 0 h 573"/>
                <a:gd name="T22" fmla="*/ 0 w 574"/>
                <a:gd name="T23" fmla="*/ 0 h 573"/>
                <a:gd name="T24" fmla="*/ 0 w 574"/>
                <a:gd name="T25" fmla="*/ 0 h 573"/>
                <a:gd name="T26" fmla="*/ 0 w 574"/>
                <a:gd name="T27" fmla="*/ 0 h 573"/>
                <a:gd name="T28" fmla="*/ 0 w 574"/>
                <a:gd name="T29" fmla="*/ 0 h 573"/>
                <a:gd name="T30" fmla="*/ 0 w 574"/>
                <a:gd name="T31" fmla="*/ 0 h 573"/>
                <a:gd name="T32" fmla="*/ 0 w 574"/>
                <a:gd name="T33" fmla="*/ 0 h 573"/>
                <a:gd name="T34" fmla="*/ 0 w 574"/>
                <a:gd name="T35" fmla="*/ 0 h 573"/>
                <a:gd name="T36" fmla="*/ 0 w 574"/>
                <a:gd name="T37" fmla="*/ 0 h 573"/>
                <a:gd name="T38" fmla="*/ 0 w 574"/>
                <a:gd name="T39" fmla="*/ 0 h 573"/>
                <a:gd name="T40" fmla="*/ 0 w 574"/>
                <a:gd name="T41" fmla="*/ 0 h 573"/>
                <a:gd name="T42" fmla="*/ 0 w 574"/>
                <a:gd name="T43" fmla="*/ 0 h 573"/>
                <a:gd name="T44" fmla="*/ 0 w 574"/>
                <a:gd name="T45" fmla="*/ 0 h 573"/>
                <a:gd name="T46" fmla="*/ 0 w 574"/>
                <a:gd name="T47" fmla="*/ 0 h 573"/>
                <a:gd name="T48" fmla="*/ 0 w 574"/>
                <a:gd name="T49" fmla="*/ 0 h 573"/>
                <a:gd name="T50" fmla="*/ 0 w 574"/>
                <a:gd name="T51" fmla="*/ 0 h 573"/>
                <a:gd name="T52" fmla="*/ 0 w 574"/>
                <a:gd name="T53" fmla="*/ 0 h 573"/>
                <a:gd name="T54" fmla="*/ 0 w 574"/>
                <a:gd name="T55" fmla="*/ 0 h 573"/>
                <a:gd name="T56" fmla="*/ 0 w 574"/>
                <a:gd name="T57" fmla="*/ 0 h 573"/>
                <a:gd name="T58" fmla="*/ 0 w 574"/>
                <a:gd name="T59" fmla="*/ 0 h 573"/>
                <a:gd name="T60" fmla="*/ 0 w 574"/>
                <a:gd name="T61" fmla="*/ 0 h 573"/>
                <a:gd name="T62" fmla="*/ 0 w 574"/>
                <a:gd name="T63" fmla="*/ 0 h 573"/>
                <a:gd name="T64" fmla="*/ 0 w 574"/>
                <a:gd name="T65" fmla="*/ 0 h 573"/>
                <a:gd name="T66" fmla="*/ 0 w 574"/>
                <a:gd name="T67" fmla="*/ 0 h 573"/>
                <a:gd name="T68" fmla="*/ 0 w 574"/>
                <a:gd name="T69" fmla="*/ 0 h 573"/>
                <a:gd name="T70" fmla="*/ 0 w 574"/>
                <a:gd name="T71" fmla="*/ 0 h 573"/>
                <a:gd name="T72" fmla="*/ 0 w 574"/>
                <a:gd name="T73" fmla="*/ 0 h 573"/>
                <a:gd name="T74" fmla="*/ 0 w 574"/>
                <a:gd name="T75" fmla="*/ 0 h 573"/>
                <a:gd name="T76" fmla="*/ 0 w 574"/>
                <a:gd name="T77" fmla="*/ 0 h 573"/>
                <a:gd name="T78" fmla="*/ 0 w 574"/>
                <a:gd name="T79" fmla="*/ 0 h 573"/>
                <a:gd name="T80" fmla="*/ 0 w 574"/>
                <a:gd name="T81" fmla="*/ 0 h 573"/>
                <a:gd name="T82" fmla="*/ 0 w 574"/>
                <a:gd name="T83" fmla="*/ 0 h 573"/>
                <a:gd name="T84" fmla="*/ 0 w 574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4"/>
                <a:gd name="T130" fmla="*/ 0 h 573"/>
                <a:gd name="T131" fmla="*/ 574 w 574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4" h="573">
                  <a:moveTo>
                    <a:pt x="288" y="0"/>
                  </a:moveTo>
                  <a:lnTo>
                    <a:pt x="257" y="2"/>
                  </a:lnTo>
                  <a:lnTo>
                    <a:pt x="231" y="6"/>
                  </a:lnTo>
                  <a:lnTo>
                    <a:pt x="202" y="13"/>
                  </a:lnTo>
                  <a:lnTo>
                    <a:pt x="175" y="23"/>
                  </a:lnTo>
                  <a:lnTo>
                    <a:pt x="150" y="34"/>
                  </a:lnTo>
                  <a:lnTo>
                    <a:pt x="127" y="50"/>
                  </a:lnTo>
                  <a:lnTo>
                    <a:pt x="106" y="65"/>
                  </a:lnTo>
                  <a:lnTo>
                    <a:pt x="85" y="84"/>
                  </a:lnTo>
                  <a:lnTo>
                    <a:pt x="65" y="105"/>
                  </a:lnTo>
                  <a:lnTo>
                    <a:pt x="50" y="126"/>
                  </a:lnTo>
                  <a:lnTo>
                    <a:pt x="35" y="149"/>
                  </a:lnTo>
                  <a:lnTo>
                    <a:pt x="23" y="174"/>
                  </a:lnTo>
                  <a:lnTo>
                    <a:pt x="14" y="201"/>
                  </a:lnTo>
                  <a:lnTo>
                    <a:pt x="6" y="230"/>
                  </a:lnTo>
                  <a:lnTo>
                    <a:pt x="2" y="257"/>
                  </a:lnTo>
                  <a:lnTo>
                    <a:pt x="0" y="288"/>
                  </a:lnTo>
                  <a:lnTo>
                    <a:pt x="2" y="316"/>
                  </a:lnTo>
                  <a:lnTo>
                    <a:pt x="6" y="345"/>
                  </a:lnTo>
                  <a:lnTo>
                    <a:pt x="14" y="372"/>
                  </a:lnTo>
                  <a:lnTo>
                    <a:pt x="23" y="399"/>
                  </a:lnTo>
                  <a:lnTo>
                    <a:pt x="35" y="424"/>
                  </a:lnTo>
                  <a:lnTo>
                    <a:pt x="50" y="447"/>
                  </a:lnTo>
                  <a:lnTo>
                    <a:pt x="65" y="470"/>
                  </a:lnTo>
                  <a:lnTo>
                    <a:pt x="85" y="489"/>
                  </a:lnTo>
                  <a:lnTo>
                    <a:pt x="106" y="508"/>
                  </a:lnTo>
                  <a:lnTo>
                    <a:pt x="127" y="525"/>
                  </a:lnTo>
                  <a:lnTo>
                    <a:pt x="150" y="539"/>
                  </a:lnTo>
                  <a:lnTo>
                    <a:pt x="175" y="550"/>
                  </a:lnTo>
                  <a:lnTo>
                    <a:pt x="202" y="560"/>
                  </a:lnTo>
                  <a:lnTo>
                    <a:pt x="231" y="568"/>
                  </a:lnTo>
                  <a:lnTo>
                    <a:pt x="257" y="572"/>
                  </a:lnTo>
                  <a:lnTo>
                    <a:pt x="288" y="573"/>
                  </a:lnTo>
                  <a:lnTo>
                    <a:pt x="317" y="572"/>
                  </a:lnTo>
                  <a:lnTo>
                    <a:pt x="346" y="568"/>
                  </a:lnTo>
                  <a:lnTo>
                    <a:pt x="373" y="560"/>
                  </a:lnTo>
                  <a:lnTo>
                    <a:pt x="399" y="550"/>
                  </a:lnTo>
                  <a:lnTo>
                    <a:pt x="424" y="539"/>
                  </a:lnTo>
                  <a:lnTo>
                    <a:pt x="447" y="525"/>
                  </a:lnTo>
                  <a:lnTo>
                    <a:pt x="470" y="508"/>
                  </a:lnTo>
                  <a:lnTo>
                    <a:pt x="490" y="489"/>
                  </a:lnTo>
                  <a:lnTo>
                    <a:pt x="509" y="470"/>
                  </a:lnTo>
                  <a:lnTo>
                    <a:pt x="526" y="447"/>
                  </a:lnTo>
                  <a:lnTo>
                    <a:pt x="540" y="424"/>
                  </a:lnTo>
                  <a:lnTo>
                    <a:pt x="551" y="399"/>
                  </a:lnTo>
                  <a:lnTo>
                    <a:pt x="561" y="372"/>
                  </a:lnTo>
                  <a:lnTo>
                    <a:pt x="568" y="345"/>
                  </a:lnTo>
                  <a:lnTo>
                    <a:pt x="572" y="316"/>
                  </a:lnTo>
                  <a:lnTo>
                    <a:pt x="574" y="288"/>
                  </a:lnTo>
                  <a:lnTo>
                    <a:pt x="572" y="257"/>
                  </a:lnTo>
                  <a:lnTo>
                    <a:pt x="568" y="230"/>
                  </a:lnTo>
                  <a:lnTo>
                    <a:pt x="561" y="201"/>
                  </a:lnTo>
                  <a:lnTo>
                    <a:pt x="551" y="174"/>
                  </a:lnTo>
                  <a:lnTo>
                    <a:pt x="540" y="149"/>
                  </a:lnTo>
                  <a:lnTo>
                    <a:pt x="526" y="126"/>
                  </a:lnTo>
                  <a:lnTo>
                    <a:pt x="509" y="105"/>
                  </a:lnTo>
                  <a:lnTo>
                    <a:pt x="490" y="84"/>
                  </a:lnTo>
                  <a:lnTo>
                    <a:pt x="470" y="65"/>
                  </a:lnTo>
                  <a:lnTo>
                    <a:pt x="447" y="50"/>
                  </a:lnTo>
                  <a:lnTo>
                    <a:pt x="424" y="34"/>
                  </a:lnTo>
                  <a:lnTo>
                    <a:pt x="399" y="23"/>
                  </a:lnTo>
                  <a:lnTo>
                    <a:pt x="373" y="13"/>
                  </a:lnTo>
                  <a:lnTo>
                    <a:pt x="346" y="6"/>
                  </a:lnTo>
                  <a:lnTo>
                    <a:pt x="317" y="2"/>
                  </a:lnTo>
                  <a:lnTo>
                    <a:pt x="288" y="0"/>
                  </a:lnTo>
                  <a:close/>
                  <a:moveTo>
                    <a:pt x="288" y="560"/>
                  </a:moveTo>
                  <a:lnTo>
                    <a:pt x="259" y="558"/>
                  </a:lnTo>
                  <a:lnTo>
                    <a:pt x="232" y="554"/>
                  </a:lnTo>
                  <a:lnTo>
                    <a:pt x="206" y="548"/>
                  </a:lnTo>
                  <a:lnTo>
                    <a:pt x="181" y="539"/>
                  </a:lnTo>
                  <a:lnTo>
                    <a:pt x="158" y="527"/>
                  </a:lnTo>
                  <a:lnTo>
                    <a:pt x="135" y="514"/>
                  </a:lnTo>
                  <a:lnTo>
                    <a:pt x="113" y="499"/>
                  </a:lnTo>
                  <a:lnTo>
                    <a:pt x="94" y="479"/>
                  </a:lnTo>
                  <a:lnTo>
                    <a:pt x="77" y="460"/>
                  </a:lnTo>
                  <a:lnTo>
                    <a:pt x="62" y="439"/>
                  </a:lnTo>
                  <a:lnTo>
                    <a:pt x="48" y="418"/>
                  </a:lnTo>
                  <a:lnTo>
                    <a:pt x="37" y="393"/>
                  </a:lnTo>
                  <a:lnTo>
                    <a:pt x="27" y="368"/>
                  </a:lnTo>
                  <a:lnTo>
                    <a:pt x="19" y="341"/>
                  </a:lnTo>
                  <a:lnTo>
                    <a:pt x="16" y="314"/>
                  </a:lnTo>
                  <a:lnTo>
                    <a:pt x="14" y="288"/>
                  </a:lnTo>
                  <a:lnTo>
                    <a:pt x="16" y="259"/>
                  </a:lnTo>
                  <a:lnTo>
                    <a:pt x="19" y="232"/>
                  </a:lnTo>
                  <a:lnTo>
                    <a:pt x="27" y="205"/>
                  </a:lnTo>
                  <a:lnTo>
                    <a:pt x="37" y="180"/>
                  </a:lnTo>
                  <a:lnTo>
                    <a:pt x="48" y="157"/>
                  </a:lnTo>
                  <a:lnTo>
                    <a:pt x="62" y="134"/>
                  </a:lnTo>
                  <a:lnTo>
                    <a:pt x="77" y="113"/>
                  </a:lnTo>
                  <a:lnTo>
                    <a:pt x="94" y="94"/>
                  </a:lnTo>
                  <a:lnTo>
                    <a:pt x="113" y="77"/>
                  </a:lnTo>
                  <a:lnTo>
                    <a:pt x="135" y="61"/>
                  </a:lnTo>
                  <a:lnTo>
                    <a:pt x="158" y="46"/>
                  </a:lnTo>
                  <a:lnTo>
                    <a:pt x="181" y="34"/>
                  </a:lnTo>
                  <a:lnTo>
                    <a:pt x="206" y="27"/>
                  </a:lnTo>
                  <a:lnTo>
                    <a:pt x="232" y="19"/>
                  </a:lnTo>
                  <a:lnTo>
                    <a:pt x="259" y="15"/>
                  </a:lnTo>
                  <a:lnTo>
                    <a:pt x="288" y="13"/>
                  </a:lnTo>
                  <a:lnTo>
                    <a:pt x="315" y="15"/>
                  </a:lnTo>
                  <a:lnTo>
                    <a:pt x="342" y="19"/>
                  </a:lnTo>
                  <a:lnTo>
                    <a:pt x="369" y="27"/>
                  </a:lnTo>
                  <a:lnTo>
                    <a:pt x="394" y="34"/>
                  </a:lnTo>
                  <a:lnTo>
                    <a:pt x="419" y="46"/>
                  </a:lnTo>
                  <a:lnTo>
                    <a:pt x="440" y="61"/>
                  </a:lnTo>
                  <a:lnTo>
                    <a:pt x="461" y="77"/>
                  </a:lnTo>
                  <a:lnTo>
                    <a:pt x="480" y="94"/>
                  </a:lnTo>
                  <a:lnTo>
                    <a:pt x="499" y="113"/>
                  </a:lnTo>
                  <a:lnTo>
                    <a:pt x="515" y="134"/>
                  </a:lnTo>
                  <a:lnTo>
                    <a:pt x="528" y="157"/>
                  </a:lnTo>
                  <a:lnTo>
                    <a:pt x="540" y="180"/>
                  </a:lnTo>
                  <a:lnTo>
                    <a:pt x="549" y="205"/>
                  </a:lnTo>
                  <a:lnTo>
                    <a:pt x="555" y="232"/>
                  </a:lnTo>
                  <a:lnTo>
                    <a:pt x="559" y="259"/>
                  </a:lnTo>
                  <a:lnTo>
                    <a:pt x="561" y="288"/>
                  </a:lnTo>
                  <a:lnTo>
                    <a:pt x="559" y="314"/>
                  </a:lnTo>
                  <a:lnTo>
                    <a:pt x="555" y="341"/>
                  </a:lnTo>
                  <a:lnTo>
                    <a:pt x="549" y="368"/>
                  </a:lnTo>
                  <a:lnTo>
                    <a:pt x="540" y="393"/>
                  </a:lnTo>
                  <a:lnTo>
                    <a:pt x="528" y="418"/>
                  </a:lnTo>
                  <a:lnTo>
                    <a:pt x="515" y="439"/>
                  </a:lnTo>
                  <a:lnTo>
                    <a:pt x="499" y="460"/>
                  </a:lnTo>
                  <a:lnTo>
                    <a:pt x="480" y="479"/>
                  </a:lnTo>
                  <a:lnTo>
                    <a:pt x="461" y="499"/>
                  </a:lnTo>
                  <a:lnTo>
                    <a:pt x="440" y="514"/>
                  </a:lnTo>
                  <a:lnTo>
                    <a:pt x="419" y="527"/>
                  </a:lnTo>
                  <a:lnTo>
                    <a:pt x="394" y="539"/>
                  </a:lnTo>
                  <a:lnTo>
                    <a:pt x="369" y="548"/>
                  </a:lnTo>
                  <a:lnTo>
                    <a:pt x="342" y="554"/>
                  </a:lnTo>
                  <a:lnTo>
                    <a:pt x="315" y="558"/>
                  </a:lnTo>
                  <a:lnTo>
                    <a:pt x="288" y="5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080" y="2089"/>
              <a:ext cx="141" cy="141"/>
            </a:xfrm>
            <a:custGeom>
              <a:avLst/>
              <a:gdLst>
                <a:gd name="T0" fmla="*/ 0 w 574"/>
                <a:gd name="T1" fmla="*/ 0 h 573"/>
                <a:gd name="T2" fmla="*/ 0 w 574"/>
                <a:gd name="T3" fmla="*/ 0 h 573"/>
                <a:gd name="T4" fmla="*/ 0 w 574"/>
                <a:gd name="T5" fmla="*/ 0 h 573"/>
                <a:gd name="T6" fmla="*/ 0 w 574"/>
                <a:gd name="T7" fmla="*/ 0 h 573"/>
                <a:gd name="T8" fmla="*/ 0 w 574"/>
                <a:gd name="T9" fmla="*/ 0 h 573"/>
                <a:gd name="T10" fmla="*/ 0 w 574"/>
                <a:gd name="T11" fmla="*/ 0 h 573"/>
                <a:gd name="T12" fmla="*/ 0 w 574"/>
                <a:gd name="T13" fmla="*/ 0 h 573"/>
                <a:gd name="T14" fmla="*/ 0 w 574"/>
                <a:gd name="T15" fmla="*/ 0 h 573"/>
                <a:gd name="T16" fmla="*/ 0 w 574"/>
                <a:gd name="T17" fmla="*/ 0 h 573"/>
                <a:gd name="T18" fmla="*/ 0 w 574"/>
                <a:gd name="T19" fmla="*/ 0 h 573"/>
                <a:gd name="T20" fmla="*/ 0 w 574"/>
                <a:gd name="T21" fmla="*/ 0 h 573"/>
                <a:gd name="T22" fmla="*/ 0 w 574"/>
                <a:gd name="T23" fmla="*/ 0 h 573"/>
                <a:gd name="T24" fmla="*/ 0 w 574"/>
                <a:gd name="T25" fmla="*/ 0 h 573"/>
                <a:gd name="T26" fmla="*/ 0 w 574"/>
                <a:gd name="T27" fmla="*/ 0 h 573"/>
                <a:gd name="T28" fmla="*/ 0 w 574"/>
                <a:gd name="T29" fmla="*/ 0 h 573"/>
                <a:gd name="T30" fmla="*/ 0 w 574"/>
                <a:gd name="T31" fmla="*/ 0 h 573"/>
                <a:gd name="T32" fmla="*/ 0 w 574"/>
                <a:gd name="T33" fmla="*/ 0 h 573"/>
                <a:gd name="T34" fmla="*/ 0 w 574"/>
                <a:gd name="T35" fmla="*/ 0 h 573"/>
                <a:gd name="T36" fmla="*/ 0 w 574"/>
                <a:gd name="T37" fmla="*/ 0 h 573"/>
                <a:gd name="T38" fmla="*/ 0 w 574"/>
                <a:gd name="T39" fmla="*/ 0 h 573"/>
                <a:gd name="T40" fmla="*/ 0 w 574"/>
                <a:gd name="T41" fmla="*/ 0 h 573"/>
                <a:gd name="T42" fmla="*/ 0 w 574"/>
                <a:gd name="T43" fmla="*/ 0 h 573"/>
                <a:gd name="T44" fmla="*/ 0 w 574"/>
                <a:gd name="T45" fmla="*/ 0 h 573"/>
                <a:gd name="T46" fmla="*/ 0 w 574"/>
                <a:gd name="T47" fmla="*/ 0 h 573"/>
                <a:gd name="T48" fmla="*/ 0 w 574"/>
                <a:gd name="T49" fmla="*/ 0 h 573"/>
                <a:gd name="T50" fmla="*/ 0 w 574"/>
                <a:gd name="T51" fmla="*/ 0 h 573"/>
                <a:gd name="T52" fmla="*/ 0 w 574"/>
                <a:gd name="T53" fmla="*/ 0 h 573"/>
                <a:gd name="T54" fmla="*/ 0 w 574"/>
                <a:gd name="T55" fmla="*/ 0 h 573"/>
                <a:gd name="T56" fmla="*/ 0 w 574"/>
                <a:gd name="T57" fmla="*/ 0 h 573"/>
                <a:gd name="T58" fmla="*/ 0 w 574"/>
                <a:gd name="T59" fmla="*/ 0 h 573"/>
                <a:gd name="T60" fmla="*/ 0 w 574"/>
                <a:gd name="T61" fmla="*/ 0 h 573"/>
                <a:gd name="T62" fmla="*/ 0 w 574"/>
                <a:gd name="T63" fmla="*/ 0 h 573"/>
                <a:gd name="T64" fmla="*/ 0 w 574"/>
                <a:gd name="T65" fmla="*/ 0 h 573"/>
                <a:gd name="T66" fmla="*/ 0 w 574"/>
                <a:gd name="T67" fmla="*/ 0 h 573"/>
                <a:gd name="T68" fmla="*/ 0 w 574"/>
                <a:gd name="T69" fmla="*/ 0 h 573"/>
                <a:gd name="T70" fmla="*/ 0 w 574"/>
                <a:gd name="T71" fmla="*/ 0 h 573"/>
                <a:gd name="T72" fmla="*/ 0 w 574"/>
                <a:gd name="T73" fmla="*/ 0 h 573"/>
                <a:gd name="T74" fmla="*/ 0 w 574"/>
                <a:gd name="T75" fmla="*/ 0 h 573"/>
                <a:gd name="T76" fmla="*/ 0 w 574"/>
                <a:gd name="T77" fmla="*/ 0 h 573"/>
                <a:gd name="T78" fmla="*/ 0 w 574"/>
                <a:gd name="T79" fmla="*/ 0 h 573"/>
                <a:gd name="T80" fmla="*/ 0 w 574"/>
                <a:gd name="T81" fmla="*/ 0 h 573"/>
                <a:gd name="T82" fmla="*/ 0 w 574"/>
                <a:gd name="T83" fmla="*/ 0 h 573"/>
                <a:gd name="T84" fmla="*/ 0 w 574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4"/>
                <a:gd name="T130" fmla="*/ 0 h 573"/>
                <a:gd name="T131" fmla="*/ 574 w 574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4" h="573">
                  <a:moveTo>
                    <a:pt x="286" y="0"/>
                  </a:moveTo>
                  <a:lnTo>
                    <a:pt x="257" y="0"/>
                  </a:lnTo>
                  <a:lnTo>
                    <a:pt x="228" y="6"/>
                  </a:lnTo>
                  <a:lnTo>
                    <a:pt x="201" y="11"/>
                  </a:lnTo>
                  <a:lnTo>
                    <a:pt x="175" y="21"/>
                  </a:lnTo>
                  <a:lnTo>
                    <a:pt x="150" y="34"/>
                  </a:lnTo>
                  <a:lnTo>
                    <a:pt x="127" y="48"/>
                  </a:lnTo>
                  <a:lnTo>
                    <a:pt x="104" y="65"/>
                  </a:lnTo>
                  <a:lnTo>
                    <a:pt x="82" y="82"/>
                  </a:lnTo>
                  <a:lnTo>
                    <a:pt x="65" y="103"/>
                  </a:lnTo>
                  <a:lnTo>
                    <a:pt x="48" y="125"/>
                  </a:lnTo>
                  <a:lnTo>
                    <a:pt x="34" y="149"/>
                  </a:lnTo>
                  <a:lnTo>
                    <a:pt x="21" y="174"/>
                  </a:lnTo>
                  <a:lnTo>
                    <a:pt x="11" y="201"/>
                  </a:lnTo>
                  <a:lnTo>
                    <a:pt x="6" y="228"/>
                  </a:lnTo>
                  <a:lnTo>
                    <a:pt x="0" y="257"/>
                  </a:lnTo>
                  <a:lnTo>
                    <a:pt x="0" y="286"/>
                  </a:lnTo>
                  <a:lnTo>
                    <a:pt x="0" y="314"/>
                  </a:lnTo>
                  <a:lnTo>
                    <a:pt x="6" y="343"/>
                  </a:lnTo>
                  <a:lnTo>
                    <a:pt x="11" y="372"/>
                  </a:lnTo>
                  <a:lnTo>
                    <a:pt x="21" y="397"/>
                  </a:lnTo>
                  <a:lnTo>
                    <a:pt x="34" y="422"/>
                  </a:lnTo>
                  <a:lnTo>
                    <a:pt x="48" y="447"/>
                  </a:lnTo>
                  <a:lnTo>
                    <a:pt x="65" y="468"/>
                  </a:lnTo>
                  <a:lnTo>
                    <a:pt x="82" y="489"/>
                  </a:lnTo>
                  <a:lnTo>
                    <a:pt x="104" y="506"/>
                  </a:lnTo>
                  <a:lnTo>
                    <a:pt x="127" y="524"/>
                  </a:lnTo>
                  <a:lnTo>
                    <a:pt x="150" y="539"/>
                  </a:lnTo>
                  <a:lnTo>
                    <a:pt x="175" y="550"/>
                  </a:lnTo>
                  <a:lnTo>
                    <a:pt x="201" y="560"/>
                  </a:lnTo>
                  <a:lnTo>
                    <a:pt x="228" y="568"/>
                  </a:lnTo>
                  <a:lnTo>
                    <a:pt x="257" y="572"/>
                  </a:lnTo>
                  <a:lnTo>
                    <a:pt x="286" y="573"/>
                  </a:lnTo>
                  <a:lnTo>
                    <a:pt x="315" y="572"/>
                  </a:lnTo>
                  <a:lnTo>
                    <a:pt x="343" y="568"/>
                  </a:lnTo>
                  <a:lnTo>
                    <a:pt x="372" y="560"/>
                  </a:lnTo>
                  <a:lnTo>
                    <a:pt x="397" y="550"/>
                  </a:lnTo>
                  <a:lnTo>
                    <a:pt x="422" y="539"/>
                  </a:lnTo>
                  <a:lnTo>
                    <a:pt x="447" y="524"/>
                  </a:lnTo>
                  <a:lnTo>
                    <a:pt x="468" y="506"/>
                  </a:lnTo>
                  <a:lnTo>
                    <a:pt x="489" y="489"/>
                  </a:lnTo>
                  <a:lnTo>
                    <a:pt x="507" y="468"/>
                  </a:lnTo>
                  <a:lnTo>
                    <a:pt x="524" y="447"/>
                  </a:lnTo>
                  <a:lnTo>
                    <a:pt x="539" y="422"/>
                  </a:lnTo>
                  <a:lnTo>
                    <a:pt x="551" y="397"/>
                  </a:lnTo>
                  <a:lnTo>
                    <a:pt x="560" y="372"/>
                  </a:lnTo>
                  <a:lnTo>
                    <a:pt x="568" y="343"/>
                  </a:lnTo>
                  <a:lnTo>
                    <a:pt x="572" y="314"/>
                  </a:lnTo>
                  <a:lnTo>
                    <a:pt x="574" y="286"/>
                  </a:lnTo>
                  <a:lnTo>
                    <a:pt x="572" y="257"/>
                  </a:lnTo>
                  <a:lnTo>
                    <a:pt x="568" y="228"/>
                  </a:lnTo>
                  <a:lnTo>
                    <a:pt x="560" y="201"/>
                  </a:lnTo>
                  <a:lnTo>
                    <a:pt x="551" y="174"/>
                  </a:lnTo>
                  <a:lnTo>
                    <a:pt x="539" y="149"/>
                  </a:lnTo>
                  <a:lnTo>
                    <a:pt x="524" y="125"/>
                  </a:lnTo>
                  <a:lnTo>
                    <a:pt x="507" y="103"/>
                  </a:lnTo>
                  <a:lnTo>
                    <a:pt x="489" y="82"/>
                  </a:lnTo>
                  <a:lnTo>
                    <a:pt x="468" y="65"/>
                  </a:lnTo>
                  <a:lnTo>
                    <a:pt x="447" y="48"/>
                  </a:lnTo>
                  <a:lnTo>
                    <a:pt x="422" y="34"/>
                  </a:lnTo>
                  <a:lnTo>
                    <a:pt x="397" y="21"/>
                  </a:lnTo>
                  <a:lnTo>
                    <a:pt x="372" y="11"/>
                  </a:lnTo>
                  <a:lnTo>
                    <a:pt x="343" y="6"/>
                  </a:lnTo>
                  <a:lnTo>
                    <a:pt x="315" y="0"/>
                  </a:lnTo>
                  <a:lnTo>
                    <a:pt x="286" y="0"/>
                  </a:lnTo>
                  <a:close/>
                  <a:moveTo>
                    <a:pt x="286" y="560"/>
                  </a:moveTo>
                  <a:lnTo>
                    <a:pt x="259" y="558"/>
                  </a:lnTo>
                  <a:lnTo>
                    <a:pt x="230" y="554"/>
                  </a:lnTo>
                  <a:lnTo>
                    <a:pt x="205" y="547"/>
                  </a:lnTo>
                  <a:lnTo>
                    <a:pt x="180" y="537"/>
                  </a:lnTo>
                  <a:lnTo>
                    <a:pt x="155" y="525"/>
                  </a:lnTo>
                  <a:lnTo>
                    <a:pt x="134" y="512"/>
                  </a:lnTo>
                  <a:lnTo>
                    <a:pt x="113" y="497"/>
                  </a:lnTo>
                  <a:lnTo>
                    <a:pt x="92" y="479"/>
                  </a:lnTo>
                  <a:lnTo>
                    <a:pt x="75" y="460"/>
                  </a:lnTo>
                  <a:lnTo>
                    <a:pt x="59" y="439"/>
                  </a:lnTo>
                  <a:lnTo>
                    <a:pt x="46" y="416"/>
                  </a:lnTo>
                  <a:lnTo>
                    <a:pt x="34" y="393"/>
                  </a:lnTo>
                  <a:lnTo>
                    <a:pt x="25" y="366"/>
                  </a:lnTo>
                  <a:lnTo>
                    <a:pt x="19" y="341"/>
                  </a:lnTo>
                  <a:lnTo>
                    <a:pt x="13" y="314"/>
                  </a:lnTo>
                  <a:lnTo>
                    <a:pt x="13" y="286"/>
                  </a:lnTo>
                  <a:lnTo>
                    <a:pt x="13" y="259"/>
                  </a:lnTo>
                  <a:lnTo>
                    <a:pt x="19" y="230"/>
                  </a:lnTo>
                  <a:lnTo>
                    <a:pt x="25" y="205"/>
                  </a:lnTo>
                  <a:lnTo>
                    <a:pt x="34" y="180"/>
                  </a:lnTo>
                  <a:lnTo>
                    <a:pt x="46" y="155"/>
                  </a:lnTo>
                  <a:lnTo>
                    <a:pt x="59" y="132"/>
                  </a:lnTo>
                  <a:lnTo>
                    <a:pt x="75" y="111"/>
                  </a:lnTo>
                  <a:lnTo>
                    <a:pt x="92" y="92"/>
                  </a:lnTo>
                  <a:lnTo>
                    <a:pt x="113" y="75"/>
                  </a:lnTo>
                  <a:lnTo>
                    <a:pt x="134" y="59"/>
                  </a:lnTo>
                  <a:lnTo>
                    <a:pt x="155" y="46"/>
                  </a:lnTo>
                  <a:lnTo>
                    <a:pt x="180" y="34"/>
                  </a:lnTo>
                  <a:lnTo>
                    <a:pt x="205" y="25"/>
                  </a:lnTo>
                  <a:lnTo>
                    <a:pt x="230" y="19"/>
                  </a:lnTo>
                  <a:lnTo>
                    <a:pt x="259" y="13"/>
                  </a:lnTo>
                  <a:lnTo>
                    <a:pt x="286" y="13"/>
                  </a:lnTo>
                  <a:lnTo>
                    <a:pt x="315" y="13"/>
                  </a:lnTo>
                  <a:lnTo>
                    <a:pt x="342" y="19"/>
                  </a:lnTo>
                  <a:lnTo>
                    <a:pt x="366" y="25"/>
                  </a:lnTo>
                  <a:lnTo>
                    <a:pt x="393" y="34"/>
                  </a:lnTo>
                  <a:lnTo>
                    <a:pt x="416" y="46"/>
                  </a:lnTo>
                  <a:lnTo>
                    <a:pt x="439" y="59"/>
                  </a:lnTo>
                  <a:lnTo>
                    <a:pt x="460" y="75"/>
                  </a:lnTo>
                  <a:lnTo>
                    <a:pt x="480" y="92"/>
                  </a:lnTo>
                  <a:lnTo>
                    <a:pt x="497" y="111"/>
                  </a:lnTo>
                  <a:lnTo>
                    <a:pt x="512" y="132"/>
                  </a:lnTo>
                  <a:lnTo>
                    <a:pt x="526" y="155"/>
                  </a:lnTo>
                  <a:lnTo>
                    <a:pt x="537" y="180"/>
                  </a:lnTo>
                  <a:lnTo>
                    <a:pt x="547" y="205"/>
                  </a:lnTo>
                  <a:lnTo>
                    <a:pt x="555" y="230"/>
                  </a:lnTo>
                  <a:lnTo>
                    <a:pt x="558" y="259"/>
                  </a:lnTo>
                  <a:lnTo>
                    <a:pt x="558" y="286"/>
                  </a:lnTo>
                  <a:lnTo>
                    <a:pt x="558" y="314"/>
                  </a:lnTo>
                  <a:lnTo>
                    <a:pt x="555" y="341"/>
                  </a:lnTo>
                  <a:lnTo>
                    <a:pt x="547" y="366"/>
                  </a:lnTo>
                  <a:lnTo>
                    <a:pt x="537" y="393"/>
                  </a:lnTo>
                  <a:lnTo>
                    <a:pt x="526" y="416"/>
                  </a:lnTo>
                  <a:lnTo>
                    <a:pt x="512" y="439"/>
                  </a:lnTo>
                  <a:lnTo>
                    <a:pt x="497" y="460"/>
                  </a:lnTo>
                  <a:lnTo>
                    <a:pt x="480" y="479"/>
                  </a:lnTo>
                  <a:lnTo>
                    <a:pt x="460" y="497"/>
                  </a:lnTo>
                  <a:lnTo>
                    <a:pt x="439" y="512"/>
                  </a:lnTo>
                  <a:lnTo>
                    <a:pt x="416" y="525"/>
                  </a:lnTo>
                  <a:lnTo>
                    <a:pt x="393" y="537"/>
                  </a:lnTo>
                  <a:lnTo>
                    <a:pt x="366" y="547"/>
                  </a:lnTo>
                  <a:lnTo>
                    <a:pt x="342" y="554"/>
                  </a:lnTo>
                  <a:lnTo>
                    <a:pt x="315" y="558"/>
                  </a:lnTo>
                  <a:lnTo>
                    <a:pt x="286" y="5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985" y="2089"/>
              <a:ext cx="140" cy="141"/>
            </a:xfrm>
            <a:custGeom>
              <a:avLst/>
              <a:gdLst>
                <a:gd name="T0" fmla="*/ 0 w 574"/>
                <a:gd name="T1" fmla="*/ 0 h 573"/>
                <a:gd name="T2" fmla="*/ 0 w 574"/>
                <a:gd name="T3" fmla="*/ 0 h 573"/>
                <a:gd name="T4" fmla="*/ 0 w 574"/>
                <a:gd name="T5" fmla="*/ 0 h 573"/>
                <a:gd name="T6" fmla="*/ 0 w 574"/>
                <a:gd name="T7" fmla="*/ 0 h 573"/>
                <a:gd name="T8" fmla="*/ 0 w 574"/>
                <a:gd name="T9" fmla="*/ 0 h 573"/>
                <a:gd name="T10" fmla="*/ 0 w 574"/>
                <a:gd name="T11" fmla="*/ 0 h 573"/>
                <a:gd name="T12" fmla="*/ 0 w 574"/>
                <a:gd name="T13" fmla="*/ 0 h 573"/>
                <a:gd name="T14" fmla="*/ 0 w 574"/>
                <a:gd name="T15" fmla="*/ 0 h 573"/>
                <a:gd name="T16" fmla="*/ 0 w 574"/>
                <a:gd name="T17" fmla="*/ 0 h 573"/>
                <a:gd name="T18" fmla="*/ 0 w 574"/>
                <a:gd name="T19" fmla="*/ 0 h 573"/>
                <a:gd name="T20" fmla="*/ 0 w 574"/>
                <a:gd name="T21" fmla="*/ 0 h 573"/>
                <a:gd name="T22" fmla="*/ 0 w 574"/>
                <a:gd name="T23" fmla="*/ 0 h 573"/>
                <a:gd name="T24" fmla="*/ 0 w 574"/>
                <a:gd name="T25" fmla="*/ 0 h 573"/>
                <a:gd name="T26" fmla="*/ 0 w 574"/>
                <a:gd name="T27" fmla="*/ 0 h 573"/>
                <a:gd name="T28" fmla="*/ 0 w 574"/>
                <a:gd name="T29" fmla="*/ 0 h 573"/>
                <a:gd name="T30" fmla="*/ 0 w 574"/>
                <a:gd name="T31" fmla="*/ 0 h 573"/>
                <a:gd name="T32" fmla="*/ 0 w 574"/>
                <a:gd name="T33" fmla="*/ 0 h 573"/>
                <a:gd name="T34" fmla="*/ 0 w 574"/>
                <a:gd name="T35" fmla="*/ 0 h 573"/>
                <a:gd name="T36" fmla="*/ 0 w 574"/>
                <a:gd name="T37" fmla="*/ 0 h 573"/>
                <a:gd name="T38" fmla="*/ 0 w 574"/>
                <a:gd name="T39" fmla="*/ 0 h 573"/>
                <a:gd name="T40" fmla="*/ 0 w 574"/>
                <a:gd name="T41" fmla="*/ 0 h 573"/>
                <a:gd name="T42" fmla="*/ 0 w 574"/>
                <a:gd name="T43" fmla="*/ 0 h 573"/>
                <a:gd name="T44" fmla="*/ 0 w 574"/>
                <a:gd name="T45" fmla="*/ 0 h 573"/>
                <a:gd name="T46" fmla="*/ 0 w 574"/>
                <a:gd name="T47" fmla="*/ 0 h 573"/>
                <a:gd name="T48" fmla="*/ 0 w 574"/>
                <a:gd name="T49" fmla="*/ 0 h 573"/>
                <a:gd name="T50" fmla="*/ 0 w 574"/>
                <a:gd name="T51" fmla="*/ 0 h 573"/>
                <a:gd name="T52" fmla="*/ 0 w 574"/>
                <a:gd name="T53" fmla="*/ 0 h 573"/>
                <a:gd name="T54" fmla="*/ 0 w 574"/>
                <a:gd name="T55" fmla="*/ 0 h 573"/>
                <a:gd name="T56" fmla="*/ 0 w 574"/>
                <a:gd name="T57" fmla="*/ 0 h 573"/>
                <a:gd name="T58" fmla="*/ 0 w 574"/>
                <a:gd name="T59" fmla="*/ 0 h 573"/>
                <a:gd name="T60" fmla="*/ 0 w 574"/>
                <a:gd name="T61" fmla="*/ 0 h 573"/>
                <a:gd name="T62" fmla="*/ 0 w 574"/>
                <a:gd name="T63" fmla="*/ 0 h 573"/>
                <a:gd name="T64" fmla="*/ 0 w 574"/>
                <a:gd name="T65" fmla="*/ 0 h 573"/>
                <a:gd name="T66" fmla="*/ 0 w 574"/>
                <a:gd name="T67" fmla="*/ 0 h 573"/>
                <a:gd name="T68" fmla="*/ 0 w 574"/>
                <a:gd name="T69" fmla="*/ 0 h 573"/>
                <a:gd name="T70" fmla="*/ 0 w 574"/>
                <a:gd name="T71" fmla="*/ 0 h 573"/>
                <a:gd name="T72" fmla="*/ 0 w 574"/>
                <a:gd name="T73" fmla="*/ 0 h 573"/>
                <a:gd name="T74" fmla="*/ 0 w 574"/>
                <a:gd name="T75" fmla="*/ 0 h 573"/>
                <a:gd name="T76" fmla="*/ 0 w 574"/>
                <a:gd name="T77" fmla="*/ 0 h 573"/>
                <a:gd name="T78" fmla="*/ 0 w 574"/>
                <a:gd name="T79" fmla="*/ 0 h 573"/>
                <a:gd name="T80" fmla="*/ 0 w 574"/>
                <a:gd name="T81" fmla="*/ 0 h 573"/>
                <a:gd name="T82" fmla="*/ 0 w 574"/>
                <a:gd name="T83" fmla="*/ 0 h 573"/>
                <a:gd name="T84" fmla="*/ 0 w 574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4"/>
                <a:gd name="T130" fmla="*/ 0 h 573"/>
                <a:gd name="T131" fmla="*/ 574 w 574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4" h="573">
                  <a:moveTo>
                    <a:pt x="288" y="0"/>
                  </a:moveTo>
                  <a:lnTo>
                    <a:pt x="259" y="2"/>
                  </a:lnTo>
                  <a:lnTo>
                    <a:pt x="231" y="6"/>
                  </a:lnTo>
                  <a:lnTo>
                    <a:pt x="202" y="13"/>
                  </a:lnTo>
                  <a:lnTo>
                    <a:pt x="177" y="23"/>
                  </a:lnTo>
                  <a:lnTo>
                    <a:pt x="152" y="34"/>
                  </a:lnTo>
                  <a:lnTo>
                    <a:pt x="127" y="48"/>
                  </a:lnTo>
                  <a:lnTo>
                    <a:pt x="106" y="65"/>
                  </a:lnTo>
                  <a:lnTo>
                    <a:pt x="85" y="84"/>
                  </a:lnTo>
                  <a:lnTo>
                    <a:pt x="67" y="103"/>
                  </a:lnTo>
                  <a:lnTo>
                    <a:pt x="50" y="126"/>
                  </a:lnTo>
                  <a:lnTo>
                    <a:pt x="35" y="149"/>
                  </a:lnTo>
                  <a:lnTo>
                    <a:pt x="23" y="174"/>
                  </a:lnTo>
                  <a:lnTo>
                    <a:pt x="14" y="201"/>
                  </a:lnTo>
                  <a:lnTo>
                    <a:pt x="6" y="228"/>
                  </a:lnTo>
                  <a:lnTo>
                    <a:pt x="2" y="257"/>
                  </a:lnTo>
                  <a:lnTo>
                    <a:pt x="0" y="286"/>
                  </a:lnTo>
                  <a:lnTo>
                    <a:pt x="2" y="316"/>
                  </a:lnTo>
                  <a:lnTo>
                    <a:pt x="6" y="345"/>
                  </a:lnTo>
                  <a:lnTo>
                    <a:pt x="14" y="372"/>
                  </a:lnTo>
                  <a:lnTo>
                    <a:pt x="23" y="399"/>
                  </a:lnTo>
                  <a:lnTo>
                    <a:pt x="35" y="424"/>
                  </a:lnTo>
                  <a:lnTo>
                    <a:pt x="50" y="447"/>
                  </a:lnTo>
                  <a:lnTo>
                    <a:pt x="67" y="468"/>
                  </a:lnTo>
                  <a:lnTo>
                    <a:pt x="85" y="489"/>
                  </a:lnTo>
                  <a:lnTo>
                    <a:pt x="106" y="508"/>
                  </a:lnTo>
                  <a:lnTo>
                    <a:pt x="127" y="524"/>
                  </a:lnTo>
                  <a:lnTo>
                    <a:pt x="152" y="539"/>
                  </a:lnTo>
                  <a:lnTo>
                    <a:pt x="177" y="550"/>
                  </a:lnTo>
                  <a:lnTo>
                    <a:pt x="202" y="560"/>
                  </a:lnTo>
                  <a:lnTo>
                    <a:pt x="231" y="568"/>
                  </a:lnTo>
                  <a:lnTo>
                    <a:pt x="259" y="572"/>
                  </a:lnTo>
                  <a:lnTo>
                    <a:pt x="288" y="573"/>
                  </a:lnTo>
                  <a:lnTo>
                    <a:pt x="317" y="572"/>
                  </a:lnTo>
                  <a:lnTo>
                    <a:pt x="346" y="568"/>
                  </a:lnTo>
                  <a:lnTo>
                    <a:pt x="373" y="560"/>
                  </a:lnTo>
                  <a:lnTo>
                    <a:pt x="399" y="550"/>
                  </a:lnTo>
                  <a:lnTo>
                    <a:pt x="424" y="539"/>
                  </a:lnTo>
                  <a:lnTo>
                    <a:pt x="447" y="524"/>
                  </a:lnTo>
                  <a:lnTo>
                    <a:pt x="470" y="508"/>
                  </a:lnTo>
                  <a:lnTo>
                    <a:pt x="492" y="489"/>
                  </a:lnTo>
                  <a:lnTo>
                    <a:pt x="509" y="468"/>
                  </a:lnTo>
                  <a:lnTo>
                    <a:pt x="526" y="447"/>
                  </a:lnTo>
                  <a:lnTo>
                    <a:pt x="540" y="424"/>
                  </a:lnTo>
                  <a:lnTo>
                    <a:pt x="553" y="399"/>
                  </a:lnTo>
                  <a:lnTo>
                    <a:pt x="563" y="372"/>
                  </a:lnTo>
                  <a:lnTo>
                    <a:pt x="568" y="345"/>
                  </a:lnTo>
                  <a:lnTo>
                    <a:pt x="574" y="316"/>
                  </a:lnTo>
                  <a:lnTo>
                    <a:pt x="574" y="286"/>
                  </a:lnTo>
                  <a:lnTo>
                    <a:pt x="574" y="257"/>
                  </a:lnTo>
                  <a:lnTo>
                    <a:pt x="568" y="228"/>
                  </a:lnTo>
                  <a:lnTo>
                    <a:pt x="563" y="201"/>
                  </a:lnTo>
                  <a:lnTo>
                    <a:pt x="553" y="174"/>
                  </a:lnTo>
                  <a:lnTo>
                    <a:pt x="540" y="149"/>
                  </a:lnTo>
                  <a:lnTo>
                    <a:pt x="526" y="126"/>
                  </a:lnTo>
                  <a:lnTo>
                    <a:pt x="509" y="103"/>
                  </a:lnTo>
                  <a:lnTo>
                    <a:pt x="492" y="84"/>
                  </a:lnTo>
                  <a:lnTo>
                    <a:pt x="470" y="65"/>
                  </a:lnTo>
                  <a:lnTo>
                    <a:pt x="447" y="48"/>
                  </a:lnTo>
                  <a:lnTo>
                    <a:pt x="424" y="34"/>
                  </a:lnTo>
                  <a:lnTo>
                    <a:pt x="399" y="23"/>
                  </a:lnTo>
                  <a:lnTo>
                    <a:pt x="373" y="13"/>
                  </a:lnTo>
                  <a:lnTo>
                    <a:pt x="346" y="6"/>
                  </a:lnTo>
                  <a:lnTo>
                    <a:pt x="317" y="2"/>
                  </a:lnTo>
                  <a:lnTo>
                    <a:pt x="288" y="0"/>
                  </a:lnTo>
                  <a:close/>
                  <a:moveTo>
                    <a:pt x="288" y="560"/>
                  </a:moveTo>
                  <a:lnTo>
                    <a:pt x="259" y="558"/>
                  </a:lnTo>
                  <a:lnTo>
                    <a:pt x="232" y="554"/>
                  </a:lnTo>
                  <a:lnTo>
                    <a:pt x="208" y="547"/>
                  </a:lnTo>
                  <a:lnTo>
                    <a:pt x="181" y="539"/>
                  </a:lnTo>
                  <a:lnTo>
                    <a:pt x="158" y="527"/>
                  </a:lnTo>
                  <a:lnTo>
                    <a:pt x="135" y="512"/>
                  </a:lnTo>
                  <a:lnTo>
                    <a:pt x="114" y="497"/>
                  </a:lnTo>
                  <a:lnTo>
                    <a:pt x="94" y="479"/>
                  </a:lnTo>
                  <a:lnTo>
                    <a:pt x="77" y="460"/>
                  </a:lnTo>
                  <a:lnTo>
                    <a:pt x="62" y="439"/>
                  </a:lnTo>
                  <a:lnTo>
                    <a:pt x="48" y="416"/>
                  </a:lnTo>
                  <a:lnTo>
                    <a:pt x="37" y="393"/>
                  </a:lnTo>
                  <a:lnTo>
                    <a:pt x="27" y="368"/>
                  </a:lnTo>
                  <a:lnTo>
                    <a:pt x="19" y="341"/>
                  </a:lnTo>
                  <a:lnTo>
                    <a:pt x="16" y="314"/>
                  </a:lnTo>
                  <a:lnTo>
                    <a:pt x="16" y="286"/>
                  </a:lnTo>
                  <a:lnTo>
                    <a:pt x="16" y="259"/>
                  </a:lnTo>
                  <a:lnTo>
                    <a:pt x="19" y="232"/>
                  </a:lnTo>
                  <a:lnTo>
                    <a:pt x="27" y="205"/>
                  </a:lnTo>
                  <a:lnTo>
                    <a:pt x="37" y="180"/>
                  </a:lnTo>
                  <a:lnTo>
                    <a:pt x="48" y="155"/>
                  </a:lnTo>
                  <a:lnTo>
                    <a:pt x="62" y="134"/>
                  </a:lnTo>
                  <a:lnTo>
                    <a:pt x="77" y="113"/>
                  </a:lnTo>
                  <a:lnTo>
                    <a:pt x="94" y="94"/>
                  </a:lnTo>
                  <a:lnTo>
                    <a:pt x="114" y="75"/>
                  </a:lnTo>
                  <a:lnTo>
                    <a:pt x="135" y="59"/>
                  </a:lnTo>
                  <a:lnTo>
                    <a:pt x="158" y="46"/>
                  </a:lnTo>
                  <a:lnTo>
                    <a:pt x="181" y="34"/>
                  </a:lnTo>
                  <a:lnTo>
                    <a:pt x="208" y="25"/>
                  </a:lnTo>
                  <a:lnTo>
                    <a:pt x="232" y="19"/>
                  </a:lnTo>
                  <a:lnTo>
                    <a:pt x="259" y="15"/>
                  </a:lnTo>
                  <a:lnTo>
                    <a:pt x="288" y="13"/>
                  </a:lnTo>
                  <a:lnTo>
                    <a:pt x="315" y="15"/>
                  </a:lnTo>
                  <a:lnTo>
                    <a:pt x="344" y="19"/>
                  </a:lnTo>
                  <a:lnTo>
                    <a:pt x="369" y="25"/>
                  </a:lnTo>
                  <a:lnTo>
                    <a:pt x="394" y="34"/>
                  </a:lnTo>
                  <a:lnTo>
                    <a:pt x="419" y="46"/>
                  </a:lnTo>
                  <a:lnTo>
                    <a:pt x="440" y="59"/>
                  </a:lnTo>
                  <a:lnTo>
                    <a:pt x="461" y="75"/>
                  </a:lnTo>
                  <a:lnTo>
                    <a:pt x="482" y="94"/>
                  </a:lnTo>
                  <a:lnTo>
                    <a:pt x="499" y="113"/>
                  </a:lnTo>
                  <a:lnTo>
                    <a:pt x="515" y="134"/>
                  </a:lnTo>
                  <a:lnTo>
                    <a:pt x="528" y="155"/>
                  </a:lnTo>
                  <a:lnTo>
                    <a:pt x="540" y="180"/>
                  </a:lnTo>
                  <a:lnTo>
                    <a:pt x="549" y="205"/>
                  </a:lnTo>
                  <a:lnTo>
                    <a:pt x="555" y="232"/>
                  </a:lnTo>
                  <a:lnTo>
                    <a:pt x="561" y="259"/>
                  </a:lnTo>
                  <a:lnTo>
                    <a:pt x="561" y="286"/>
                  </a:lnTo>
                  <a:lnTo>
                    <a:pt x="561" y="314"/>
                  </a:lnTo>
                  <a:lnTo>
                    <a:pt x="555" y="341"/>
                  </a:lnTo>
                  <a:lnTo>
                    <a:pt x="549" y="368"/>
                  </a:lnTo>
                  <a:lnTo>
                    <a:pt x="540" y="393"/>
                  </a:lnTo>
                  <a:lnTo>
                    <a:pt x="528" y="416"/>
                  </a:lnTo>
                  <a:lnTo>
                    <a:pt x="515" y="439"/>
                  </a:lnTo>
                  <a:lnTo>
                    <a:pt x="499" y="460"/>
                  </a:lnTo>
                  <a:lnTo>
                    <a:pt x="482" y="479"/>
                  </a:lnTo>
                  <a:lnTo>
                    <a:pt x="461" y="497"/>
                  </a:lnTo>
                  <a:lnTo>
                    <a:pt x="440" y="512"/>
                  </a:lnTo>
                  <a:lnTo>
                    <a:pt x="419" y="527"/>
                  </a:lnTo>
                  <a:lnTo>
                    <a:pt x="394" y="539"/>
                  </a:lnTo>
                  <a:lnTo>
                    <a:pt x="369" y="547"/>
                  </a:lnTo>
                  <a:lnTo>
                    <a:pt x="344" y="554"/>
                  </a:lnTo>
                  <a:lnTo>
                    <a:pt x="315" y="558"/>
                  </a:lnTo>
                  <a:lnTo>
                    <a:pt x="288" y="5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888" y="2088"/>
              <a:ext cx="140" cy="141"/>
            </a:xfrm>
            <a:custGeom>
              <a:avLst/>
              <a:gdLst>
                <a:gd name="T0" fmla="*/ 0 w 574"/>
                <a:gd name="T1" fmla="*/ 0 h 576"/>
                <a:gd name="T2" fmla="*/ 0 w 574"/>
                <a:gd name="T3" fmla="*/ 0 h 576"/>
                <a:gd name="T4" fmla="*/ 0 w 574"/>
                <a:gd name="T5" fmla="*/ 0 h 576"/>
                <a:gd name="T6" fmla="*/ 0 w 574"/>
                <a:gd name="T7" fmla="*/ 0 h 576"/>
                <a:gd name="T8" fmla="*/ 0 w 574"/>
                <a:gd name="T9" fmla="*/ 0 h 576"/>
                <a:gd name="T10" fmla="*/ 0 w 574"/>
                <a:gd name="T11" fmla="*/ 0 h 576"/>
                <a:gd name="T12" fmla="*/ 0 w 574"/>
                <a:gd name="T13" fmla="*/ 0 h 576"/>
                <a:gd name="T14" fmla="*/ 0 w 574"/>
                <a:gd name="T15" fmla="*/ 0 h 576"/>
                <a:gd name="T16" fmla="*/ 0 w 574"/>
                <a:gd name="T17" fmla="*/ 0 h 576"/>
                <a:gd name="T18" fmla="*/ 0 w 574"/>
                <a:gd name="T19" fmla="*/ 0 h 576"/>
                <a:gd name="T20" fmla="*/ 0 w 574"/>
                <a:gd name="T21" fmla="*/ 0 h 576"/>
                <a:gd name="T22" fmla="*/ 0 w 574"/>
                <a:gd name="T23" fmla="*/ 0 h 576"/>
                <a:gd name="T24" fmla="*/ 0 w 574"/>
                <a:gd name="T25" fmla="*/ 0 h 576"/>
                <a:gd name="T26" fmla="*/ 0 w 574"/>
                <a:gd name="T27" fmla="*/ 0 h 576"/>
                <a:gd name="T28" fmla="*/ 0 w 574"/>
                <a:gd name="T29" fmla="*/ 0 h 576"/>
                <a:gd name="T30" fmla="*/ 0 w 574"/>
                <a:gd name="T31" fmla="*/ 0 h 576"/>
                <a:gd name="T32" fmla="*/ 0 w 574"/>
                <a:gd name="T33" fmla="*/ 0 h 576"/>
                <a:gd name="T34" fmla="*/ 0 w 574"/>
                <a:gd name="T35" fmla="*/ 0 h 576"/>
                <a:gd name="T36" fmla="*/ 0 w 574"/>
                <a:gd name="T37" fmla="*/ 0 h 576"/>
                <a:gd name="T38" fmla="*/ 0 w 574"/>
                <a:gd name="T39" fmla="*/ 0 h 576"/>
                <a:gd name="T40" fmla="*/ 0 w 574"/>
                <a:gd name="T41" fmla="*/ 0 h 576"/>
                <a:gd name="T42" fmla="*/ 0 w 574"/>
                <a:gd name="T43" fmla="*/ 0 h 576"/>
                <a:gd name="T44" fmla="*/ 0 w 574"/>
                <a:gd name="T45" fmla="*/ 0 h 576"/>
                <a:gd name="T46" fmla="*/ 0 w 574"/>
                <a:gd name="T47" fmla="*/ 0 h 576"/>
                <a:gd name="T48" fmla="*/ 0 w 574"/>
                <a:gd name="T49" fmla="*/ 0 h 576"/>
                <a:gd name="T50" fmla="*/ 0 w 574"/>
                <a:gd name="T51" fmla="*/ 0 h 576"/>
                <a:gd name="T52" fmla="*/ 0 w 574"/>
                <a:gd name="T53" fmla="*/ 0 h 576"/>
                <a:gd name="T54" fmla="*/ 0 w 574"/>
                <a:gd name="T55" fmla="*/ 0 h 576"/>
                <a:gd name="T56" fmla="*/ 0 w 574"/>
                <a:gd name="T57" fmla="*/ 0 h 576"/>
                <a:gd name="T58" fmla="*/ 0 w 574"/>
                <a:gd name="T59" fmla="*/ 0 h 576"/>
                <a:gd name="T60" fmla="*/ 0 w 574"/>
                <a:gd name="T61" fmla="*/ 0 h 576"/>
                <a:gd name="T62" fmla="*/ 0 w 574"/>
                <a:gd name="T63" fmla="*/ 0 h 576"/>
                <a:gd name="T64" fmla="*/ 0 w 574"/>
                <a:gd name="T65" fmla="*/ 0 h 576"/>
                <a:gd name="T66" fmla="*/ 0 w 574"/>
                <a:gd name="T67" fmla="*/ 0 h 576"/>
                <a:gd name="T68" fmla="*/ 0 w 574"/>
                <a:gd name="T69" fmla="*/ 0 h 576"/>
                <a:gd name="T70" fmla="*/ 0 w 574"/>
                <a:gd name="T71" fmla="*/ 0 h 576"/>
                <a:gd name="T72" fmla="*/ 0 w 574"/>
                <a:gd name="T73" fmla="*/ 0 h 576"/>
                <a:gd name="T74" fmla="*/ 0 w 574"/>
                <a:gd name="T75" fmla="*/ 0 h 576"/>
                <a:gd name="T76" fmla="*/ 0 w 574"/>
                <a:gd name="T77" fmla="*/ 0 h 576"/>
                <a:gd name="T78" fmla="*/ 0 w 574"/>
                <a:gd name="T79" fmla="*/ 0 h 576"/>
                <a:gd name="T80" fmla="*/ 0 w 574"/>
                <a:gd name="T81" fmla="*/ 0 h 576"/>
                <a:gd name="T82" fmla="*/ 0 w 574"/>
                <a:gd name="T83" fmla="*/ 0 h 576"/>
                <a:gd name="T84" fmla="*/ 0 w 574"/>
                <a:gd name="T85" fmla="*/ 0 h 5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4"/>
                <a:gd name="T130" fmla="*/ 0 h 576"/>
                <a:gd name="T131" fmla="*/ 574 w 574"/>
                <a:gd name="T132" fmla="*/ 576 h 5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4" h="576">
                  <a:moveTo>
                    <a:pt x="288" y="560"/>
                  </a:moveTo>
                  <a:lnTo>
                    <a:pt x="261" y="560"/>
                  </a:lnTo>
                  <a:lnTo>
                    <a:pt x="234" y="556"/>
                  </a:lnTo>
                  <a:lnTo>
                    <a:pt x="207" y="549"/>
                  </a:lnTo>
                  <a:lnTo>
                    <a:pt x="182" y="539"/>
                  </a:lnTo>
                  <a:lnTo>
                    <a:pt x="157" y="528"/>
                  </a:lnTo>
                  <a:lnTo>
                    <a:pt x="136" y="514"/>
                  </a:lnTo>
                  <a:lnTo>
                    <a:pt x="115" y="499"/>
                  </a:lnTo>
                  <a:lnTo>
                    <a:pt x="96" y="482"/>
                  </a:lnTo>
                  <a:lnTo>
                    <a:pt x="77" y="462"/>
                  </a:lnTo>
                  <a:lnTo>
                    <a:pt x="61" y="441"/>
                  </a:lnTo>
                  <a:lnTo>
                    <a:pt x="48" y="418"/>
                  </a:lnTo>
                  <a:lnTo>
                    <a:pt x="36" y="393"/>
                  </a:lnTo>
                  <a:lnTo>
                    <a:pt x="27" y="368"/>
                  </a:lnTo>
                  <a:lnTo>
                    <a:pt x="21" y="343"/>
                  </a:lnTo>
                  <a:lnTo>
                    <a:pt x="17" y="317"/>
                  </a:lnTo>
                  <a:lnTo>
                    <a:pt x="15" y="288"/>
                  </a:lnTo>
                  <a:lnTo>
                    <a:pt x="17" y="259"/>
                  </a:lnTo>
                  <a:lnTo>
                    <a:pt x="21" y="232"/>
                  </a:lnTo>
                  <a:lnTo>
                    <a:pt x="27" y="207"/>
                  </a:lnTo>
                  <a:lnTo>
                    <a:pt x="36" y="182"/>
                  </a:lnTo>
                  <a:lnTo>
                    <a:pt x="48" y="157"/>
                  </a:lnTo>
                  <a:lnTo>
                    <a:pt x="61" y="134"/>
                  </a:lnTo>
                  <a:lnTo>
                    <a:pt x="77" y="113"/>
                  </a:lnTo>
                  <a:lnTo>
                    <a:pt x="96" y="94"/>
                  </a:lnTo>
                  <a:lnTo>
                    <a:pt x="115" y="77"/>
                  </a:lnTo>
                  <a:lnTo>
                    <a:pt x="136" y="61"/>
                  </a:lnTo>
                  <a:lnTo>
                    <a:pt x="157" y="48"/>
                  </a:lnTo>
                  <a:lnTo>
                    <a:pt x="182" y="36"/>
                  </a:lnTo>
                  <a:lnTo>
                    <a:pt x="207" y="27"/>
                  </a:lnTo>
                  <a:lnTo>
                    <a:pt x="234" y="21"/>
                  </a:lnTo>
                  <a:lnTo>
                    <a:pt x="261" y="15"/>
                  </a:lnTo>
                  <a:lnTo>
                    <a:pt x="288" y="15"/>
                  </a:lnTo>
                  <a:lnTo>
                    <a:pt x="317" y="15"/>
                  </a:lnTo>
                  <a:lnTo>
                    <a:pt x="344" y="21"/>
                  </a:lnTo>
                  <a:lnTo>
                    <a:pt x="370" y="27"/>
                  </a:lnTo>
                  <a:lnTo>
                    <a:pt x="395" y="36"/>
                  </a:lnTo>
                  <a:lnTo>
                    <a:pt x="418" y="48"/>
                  </a:lnTo>
                  <a:lnTo>
                    <a:pt x="441" y="61"/>
                  </a:lnTo>
                  <a:lnTo>
                    <a:pt x="463" y="77"/>
                  </a:lnTo>
                  <a:lnTo>
                    <a:pt x="482" y="94"/>
                  </a:lnTo>
                  <a:lnTo>
                    <a:pt x="499" y="113"/>
                  </a:lnTo>
                  <a:lnTo>
                    <a:pt x="514" y="134"/>
                  </a:lnTo>
                  <a:lnTo>
                    <a:pt x="528" y="157"/>
                  </a:lnTo>
                  <a:lnTo>
                    <a:pt x="539" y="182"/>
                  </a:lnTo>
                  <a:lnTo>
                    <a:pt x="549" y="207"/>
                  </a:lnTo>
                  <a:lnTo>
                    <a:pt x="557" y="232"/>
                  </a:lnTo>
                  <a:lnTo>
                    <a:pt x="560" y="259"/>
                  </a:lnTo>
                  <a:lnTo>
                    <a:pt x="562" y="288"/>
                  </a:lnTo>
                  <a:lnTo>
                    <a:pt x="560" y="317"/>
                  </a:lnTo>
                  <a:lnTo>
                    <a:pt x="557" y="343"/>
                  </a:lnTo>
                  <a:lnTo>
                    <a:pt x="549" y="368"/>
                  </a:lnTo>
                  <a:lnTo>
                    <a:pt x="539" y="393"/>
                  </a:lnTo>
                  <a:lnTo>
                    <a:pt x="528" y="418"/>
                  </a:lnTo>
                  <a:lnTo>
                    <a:pt x="514" y="441"/>
                  </a:lnTo>
                  <a:lnTo>
                    <a:pt x="499" y="462"/>
                  </a:lnTo>
                  <a:lnTo>
                    <a:pt x="482" y="482"/>
                  </a:lnTo>
                  <a:lnTo>
                    <a:pt x="463" y="499"/>
                  </a:lnTo>
                  <a:lnTo>
                    <a:pt x="441" y="514"/>
                  </a:lnTo>
                  <a:lnTo>
                    <a:pt x="418" y="528"/>
                  </a:lnTo>
                  <a:lnTo>
                    <a:pt x="395" y="539"/>
                  </a:lnTo>
                  <a:lnTo>
                    <a:pt x="370" y="549"/>
                  </a:lnTo>
                  <a:lnTo>
                    <a:pt x="344" y="556"/>
                  </a:lnTo>
                  <a:lnTo>
                    <a:pt x="317" y="560"/>
                  </a:lnTo>
                  <a:lnTo>
                    <a:pt x="288" y="560"/>
                  </a:lnTo>
                  <a:close/>
                  <a:moveTo>
                    <a:pt x="286" y="0"/>
                  </a:moveTo>
                  <a:lnTo>
                    <a:pt x="257" y="2"/>
                  </a:lnTo>
                  <a:lnTo>
                    <a:pt x="228" y="8"/>
                  </a:lnTo>
                  <a:lnTo>
                    <a:pt x="202" y="13"/>
                  </a:lnTo>
                  <a:lnTo>
                    <a:pt x="175" y="23"/>
                  </a:lnTo>
                  <a:lnTo>
                    <a:pt x="150" y="36"/>
                  </a:lnTo>
                  <a:lnTo>
                    <a:pt x="127" y="50"/>
                  </a:lnTo>
                  <a:lnTo>
                    <a:pt x="104" y="67"/>
                  </a:lnTo>
                  <a:lnTo>
                    <a:pt x="84" y="84"/>
                  </a:lnTo>
                  <a:lnTo>
                    <a:pt x="65" y="106"/>
                  </a:lnTo>
                  <a:lnTo>
                    <a:pt x="48" y="127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1" y="203"/>
                  </a:lnTo>
                  <a:lnTo>
                    <a:pt x="6" y="230"/>
                  </a:lnTo>
                  <a:lnTo>
                    <a:pt x="2" y="259"/>
                  </a:lnTo>
                  <a:lnTo>
                    <a:pt x="0" y="288"/>
                  </a:lnTo>
                  <a:lnTo>
                    <a:pt x="2" y="317"/>
                  </a:lnTo>
                  <a:lnTo>
                    <a:pt x="6" y="345"/>
                  </a:lnTo>
                  <a:lnTo>
                    <a:pt x="11" y="374"/>
                  </a:lnTo>
                  <a:lnTo>
                    <a:pt x="23" y="399"/>
                  </a:lnTo>
                  <a:lnTo>
                    <a:pt x="35" y="424"/>
                  </a:lnTo>
                  <a:lnTo>
                    <a:pt x="48" y="449"/>
                  </a:lnTo>
                  <a:lnTo>
                    <a:pt x="65" y="470"/>
                  </a:lnTo>
                  <a:lnTo>
                    <a:pt x="84" y="491"/>
                  </a:lnTo>
                  <a:lnTo>
                    <a:pt x="104" y="508"/>
                  </a:lnTo>
                  <a:lnTo>
                    <a:pt x="127" y="526"/>
                  </a:lnTo>
                  <a:lnTo>
                    <a:pt x="150" y="541"/>
                  </a:lnTo>
                  <a:lnTo>
                    <a:pt x="175" y="553"/>
                  </a:lnTo>
                  <a:lnTo>
                    <a:pt x="202" y="562"/>
                  </a:lnTo>
                  <a:lnTo>
                    <a:pt x="228" y="570"/>
                  </a:lnTo>
                  <a:lnTo>
                    <a:pt x="257" y="574"/>
                  </a:lnTo>
                  <a:lnTo>
                    <a:pt x="286" y="576"/>
                  </a:lnTo>
                  <a:lnTo>
                    <a:pt x="317" y="574"/>
                  </a:lnTo>
                  <a:lnTo>
                    <a:pt x="344" y="570"/>
                  </a:lnTo>
                  <a:lnTo>
                    <a:pt x="372" y="562"/>
                  </a:lnTo>
                  <a:lnTo>
                    <a:pt x="397" y="553"/>
                  </a:lnTo>
                  <a:lnTo>
                    <a:pt x="422" y="541"/>
                  </a:lnTo>
                  <a:lnTo>
                    <a:pt x="447" y="526"/>
                  </a:lnTo>
                  <a:lnTo>
                    <a:pt x="468" y="508"/>
                  </a:lnTo>
                  <a:lnTo>
                    <a:pt x="489" y="491"/>
                  </a:lnTo>
                  <a:lnTo>
                    <a:pt x="509" y="470"/>
                  </a:lnTo>
                  <a:lnTo>
                    <a:pt x="524" y="449"/>
                  </a:lnTo>
                  <a:lnTo>
                    <a:pt x="539" y="424"/>
                  </a:lnTo>
                  <a:lnTo>
                    <a:pt x="551" y="399"/>
                  </a:lnTo>
                  <a:lnTo>
                    <a:pt x="560" y="374"/>
                  </a:lnTo>
                  <a:lnTo>
                    <a:pt x="568" y="345"/>
                  </a:lnTo>
                  <a:lnTo>
                    <a:pt x="572" y="317"/>
                  </a:lnTo>
                  <a:lnTo>
                    <a:pt x="574" y="288"/>
                  </a:lnTo>
                  <a:lnTo>
                    <a:pt x="572" y="259"/>
                  </a:lnTo>
                  <a:lnTo>
                    <a:pt x="568" y="230"/>
                  </a:lnTo>
                  <a:lnTo>
                    <a:pt x="560" y="203"/>
                  </a:lnTo>
                  <a:lnTo>
                    <a:pt x="551" y="177"/>
                  </a:lnTo>
                  <a:lnTo>
                    <a:pt x="539" y="152"/>
                  </a:lnTo>
                  <a:lnTo>
                    <a:pt x="524" y="127"/>
                  </a:lnTo>
                  <a:lnTo>
                    <a:pt x="509" y="106"/>
                  </a:lnTo>
                  <a:lnTo>
                    <a:pt x="489" y="84"/>
                  </a:lnTo>
                  <a:lnTo>
                    <a:pt x="468" y="67"/>
                  </a:lnTo>
                  <a:lnTo>
                    <a:pt x="447" y="50"/>
                  </a:lnTo>
                  <a:lnTo>
                    <a:pt x="422" y="36"/>
                  </a:lnTo>
                  <a:lnTo>
                    <a:pt x="397" y="23"/>
                  </a:lnTo>
                  <a:lnTo>
                    <a:pt x="372" y="13"/>
                  </a:lnTo>
                  <a:lnTo>
                    <a:pt x="344" y="8"/>
                  </a:lnTo>
                  <a:lnTo>
                    <a:pt x="317" y="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9" name="Picture 26"/>
          <p:cNvPicPr preferRelativeResize="0"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873750"/>
            <a:ext cx="677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8" descr="DC_055b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11825"/>
            <a:ext cx="18526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72000"/>
            <a:ext cx="642937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6643688" y="4572000"/>
          <a:ext cx="9334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1" name="CorelDRAW" r:id="rId8" imgW="6778080" imgH="3264120" progId="">
                  <p:embed/>
                </p:oleObj>
              </mc:Choice>
              <mc:Fallback>
                <p:oleObj name="CorelDRAW" r:id="rId8" imgW="6778080" imgH="326412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572000"/>
                        <a:ext cx="9334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6230938" y="5808663"/>
          <a:ext cx="5603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2" name="CorelDRAW" r:id="rId10" imgW="5330880" imgH="4154400" progId="">
                  <p:embed/>
                </p:oleObj>
              </mc:Choice>
              <mc:Fallback>
                <p:oleObj name="CorelDRAW" r:id="rId10" imgW="5330880" imgH="41544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5808663"/>
                        <a:ext cx="5603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/>
          <p:cNvGraphicFramePr>
            <a:graphicFrameLocks noChangeAspect="1"/>
          </p:cNvGraphicFramePr>
          <p:nvPr/>
        </p:nvGraphicFramePr>
        <p:xfrm>
          <a:off x="8191500" y="6203950"/>
          <a:ext cx="542925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3" name="CorelDRAW" r:id="rId12" imgW="6305760" imgH="1542600" progId="">
                  <p:embed/>
                </p:oleObj>
              </mc:Choice>
              <mc:Fallback>
                <p:oleObj name="CorelDRAW" r:id="rId12" imgW="6305760" imgH="15426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6203950"/>
                        <a:ext cx="542925" cy="14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302757"/>
              </p:ext>
            </p:extLst>
          </p:nvPr>
        </p:nvGraphicFramePr>
        <p:xfrm>
          <a:off x="3017838" y="5048666"/>
          <a:ext cx="974072" cy="38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4" name="CorelDRAW" r:id="rId14" imgW="7281360" imgH="2853360" progId="">
                  <p:embed/>
                </p:oleObj>
              </mc:Choice>
              <mc:Fallback>
                <p:oleObj name="CorelDRAW" r:id="rId14" imgW="7281360" imgH="28533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048666"/>
                        <a:ext cx="974072" cy="381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443538"/>
            <a:ext cx="1354138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" name="Picture 39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157788"/>
            <a:ext cx="749300" cy="16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000750"/>
            <a:ext cx="922338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9" name="Picture 41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643563"/>
            <a:ext cx="854075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1092C6"/>
              </a:clrFrom>
              <a:clrTo>
                <a:srgbClr val="1092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5429250"/>
            <a:ext cx="938212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3163"/>
              </a:clrFrom>
              <a:clrTo>
                <a:srgbClr val="0031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215063"/>
            <a:ext cx="45085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2" name="Picture 44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5500688"/>
            <a:ext cx="66516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" name="Picture 45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148263"/>
            <a:ext cx="6635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" name="Picture 4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14938"/>
            <a:ext cx="295275" cy="319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" name="Picture 47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1539" r="68277" b="26923"/>
          <a:stretch>
            <a:fillRect/>
          </a:stretch>
        </p:blipFill>
        <p:spPr bwMode="auto">
          <a:xfrm>
            <a:off x="2071688" y="6357938"/>
            <a:ext cx="78740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44569"/>
              </p:ext>
            </p:extLst>
          </p:nvPr>
        </p:nvGraphicFramePr>
        <p:xfrm>
          <a:off x="8074025" y="1592303"/>
          <a:ext cx="533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5" name="Dokument" r:id="rId27" imgW="636120" imgH="651600" progId="Word.Document.8">
                  <p:embed/>
                </p:oleObj>
              </mc:Choice>
              <mc:Fallback>
                <p:oleObj name="Dokument" r:id="rId27" imgW="636120" imgH="6516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5" y="1592303"/>
                        <a:ext cx="533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92254"/>
              </p:ext>
            </p:extLst>
          </p:nvPr>
        </p:nvGraphicFramePr>
        <p:xfrm>
          <a:off x="5137701" y="4299243"/>
          <a:ext cx="537676" cy="57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6" name="CorelDRAW" r:id="rId29" imgW="2991600" imgH="3438720" progId="">
                  <p:embed/>
                </p:oleObj>
              </mc:Choice>
              <mc:Fallback>
                <p:oleObj name="CorelDRAW" r:id="rId29" imgW="2991600" imgH="343872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701" y="4299243"/>
                        <a:ext cx="537676" cy="57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69"/>
          <p:cNvPicPr>
            <a:picLocks noChangeAspect="1" noChangeArrowheads="1"/>
          </p:cNvPicPr>
          <p:nvPr/>
        </p:nvPicPr>
        <p:blipFill>
          <a:blip r:embed="rId3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0"/>
            <a:ext cx="1190625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" name="Picture 71" descr="FIAT"/>
          <p:cNvPicPr>
            <a:picLocks noChangeAspect="1" noChangeArrowheads="1"/>
          </p:cNvPicPr>
          <p:nvPr/>
        </p:nvPicPr>
        <p:blipFill>
          <a:blip r:embed="rId3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86313"/>
            <a:ext cx="787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2"/>
          <p:cNvPicPr>
            <a:picLocks noChangeAspect="1" noChangeArrowheads="1"/>
          </p:cNvPicPr>
          <p:nvPr/>
        </p:nvPicPr>
        <p:blipFill>
          <a:blip r:embed="rId3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25"/>
            <a:ext cx="1184275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" name="Picture 76" descr="saab_logo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5214938"/>
            <a:ext cx="3603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7" descr="lan_logo"/>
          <p:cNvPicPr>
            <a:picLocks noChangeAspect="1" noChangeArrowheads="1"/>
          </p:cNvPicPr>
          <p:nvPr/>
        </p:nvPicPr>
        <p:blipFill>
          <a:blip r:embed="rId3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22" y="4102100"/>
            <a:ext cx="7159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2"/>
          <p:cNvPicPr>
            <a:picLocks noChangeAspect="1" noChangeArrowheads="1"/>
          </p:cNvPicPr>
          <p:nvPr/>
        </p:nvPicPr>
        <p:blipFill>
          <a:blip r:embed="rId3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998578"/>
            <a:ext cx="4572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87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913313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89"/>
          <p:cNvSpPr txBox="1">
            <a:spLocks noChangeArrowheads="1"/>
          </p:cNvSpPr>
          <p:nvPr/>
        </p:nvSpPr>
        <p:spPr bwMode="auto">
          <a:xfrm>
            <a:off x="6429375" y="1498640"/>
            <a:ext cx="1239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chemeClr val="accent2"/>
                </a:solidFill>
                <a:latin typeface="Swis721 BlkEx BT" pitchFamily="34" charset="0"/>
              </a:rPr>
              <a:t>VOLVO</a:t>
            </a:r>
          </a:p>
        </p:txBody>
      </p:sp>
      <p:pic>
        <p:nvPicPr>
          <p:cNvPr id="58" name="Picture 90" descr="MERCEDES"/>
          <p:cNvPicPr>
            <a:picLocks noGrp="1" noChangeAspect="1" noChangeArrowheads="1"/>
          </p:cNvPicPr>
          <p:nvPr>
            <p:ph/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954932"/>
            <a:ext cx="762717" cy="572038"/>
          </a:xfrm>
        </p:spPr>
      </p:pic>
      <p:pic>
        <p:nvPicPr>
          <p:cNvPr id="59" name="Picture 9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072188"/>
            <a:ext cx="6429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97" descr="CalsonicKansei - Hor - Blue - 075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6421438"/>
            <a:ext cx="1397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133174"/>
              </p:ext>
            </p:extLst>
          </p:nvPr>
        </p:nvGraphicFramePr>
        <p:xfrm>
          <a:off x="7572375" y="6429375"/>
          <a:ext cx="141605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" r:id="rId41" imgW="2457360" imgH="447840" progId="">
                  <p:embed/>
                </p:oleObj>
              </mc:Choice>
              <mc:Fallback>
                <p:oleObj r:id="rId41" imgW="2457360" imgH="44784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6429375"/>
                        <a:ext cx="1416050" cy="214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63" descr="s:\guascor_power.jpg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643313"/>
            <a:ext cx="1092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4" descr="s:\Mis imágenes\nissan forklift.jpg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66" y="3081076"/>
            <a:ext cx="9731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86" descr="r5left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5867400"/>
            <a:ext cx="7175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Home | Nissan Mexicana">
            <a:hlinkClick r:id="rId46" tooltip="Nissan Mexicana"/>
          </p:cNvPr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03" y="3259670"/>
            <a:ext cx="885146" cy="901341"/>
          </a:xfrm>
          <a:prstGeom prst="rect">
            <a:avLst/>
          </a:prstGeom>
          <a:noFill/>
        </p:spPr>
      </p:pic>
      <p:pic>
        <p:nvPicPr>
          <p:cNvPr id="66" name="Picture 6" descr="Opel Logo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4479486"/>
            <a:ext cx="683356" cy="692590"/>
          </a:xfrm>
          <a:prstGeom prst="rect">
            <a:avLst/>
          </a:prstGeom>
          <a:noFill/>
        </p:spPr>
      </p:pic>
      <p:pic>
        <p:nvPicPr>
          <p:cNvPr id="67" name="18 Imagen" descr="INNOVACION.jpg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41" y="2093440"/>
            <a:ext cx="1660525" cy="785812"/>
          </a:xfrm>
          <a:prstGeom prst="rect">
            <a:avLst/>
          </a:prstGeom>
          <a:noFill/>
          <a:ln w="15875">
            <a:solidFill>
              <a:srgbClr val="194D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106719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40767"/>
            <a:ext cx="8964488" cy="5517233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DDDDDD">
                <a:alpha val="96000"/>
              </a:srgbClr>
            </a:outerShdw>
          </a:effectLst>
        </p:spPr>
      </p:pic>
      <p:sp>
        <p:nvSpPr>
          <p:cNvPr id="3" name="2 Marcador de texto"/>
          <p:cNvSpPr>
            <a:spLocks noGrp="1"/>
          </p:cNvSpPr>
          <p:nvPr>
            <p:ph type="body" sz="quarter" idx="14"/>
          </p:nvPr>
        </p:nvSpPr>
        <p:spPr>
          <a:xfrm>
            <a:off x="436729" y="2151553"/>
            <a:ext cx="8434316" cy="4107733"/>
          </a:xfrm>
          <a:noFill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Terreno de 80.000 m2;  37.200 m2 de área construida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28 máquinas de inyección; 12 máquinas de soplado; 7 líneas de elementos filtrantes; varias instalaciones de soldadura y ensamblaje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Producción anual de aprox. 4,5 millones de sistemas de filtrado de aire y piezas técnicas de plástico; 3,1 millones de piezas de soplado; 16,3 millones de elementos filtrantes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Servicio a todos los clientes de automoción OEM del mercado </a:t>
            </a:r>
            <a:r>
              <a:rPr lang="es-ES" sz="1800" b="1" dirty="0" smtClean="0">
                <a:solidFill>
                  <a:schemeClr val="tx1"/>
                </a:solidFill>
              </a:rPr>
              <a:t>(VW/SEAT, GM, FORD, Renault/Nissan, PSA</a:t>
            </a:r>
            <a:r>
              <a:rPr lang="es-ES" sz="1800" b="1" smtClean="0">
                <a:solidFill>
                  <a:schemeClr val="tx1"/>
                </a:solidFill>
              </a:rPr>
              <a:t>, otros) + exportación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300 clientes de </a:t>
            </a:r>
            <a:r>
              <a:rPr lang="es-ES" sz="1800" b="1" dirty="0" smtClean="0">
                <a:solidFill>
                  <a:schemeClr val="tx1"/>
                </a:solidFill>
              </a:rPr>
              <a:t>IAM; </a:t>
            </a:r>
            <a:r>
              <a:rPr lang="es-ES" sz="1800" b="1" smtClean="0">
                <a:solidFill>
                  <a:schemeClr val="tx1"/>
                </a:solidFill>
              </a:rPr>
              <a:t>600 puntos de entrega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120 clientes de Industrial OE 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150 proveedores de material productivo</a:t>
            </a: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1250 referencias de productos terminados fabricados, 6300 incluyendo productos de mercadería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smtClean="0">
                <a:solidFill>
                  <a:schemeClr val="tx1"/>
                </a:solidFill>
              </a:rPr>
              <a:t>85000 pedidos de clientes por mes, de los cuales 4000 OEM/SO</a:t>
            </a:r>
            <a:endParaRPr lang="es-ES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27"/>
          </p:nvPr>
        </p:nvSpPr>
        <p:spPr>
          <a:xfrm>
            <a:off x="549275" y="370340"/>
            <a:ext cx="7048500" cy="836613"/>
          </a:xfrm>
        </p:spPr>
        <p:txBody>
          <a:bodyPr/>
          <a:lstStyle/>
          <a:p>
            <a:r>
              <a:rPr lang="es-ES" dirty="0" smtClean="0"/>
              <a:t>MHES </a:t>
            </a:r>
            <a:r>
              <a:rPr lang="es-ES" dirty="0" err="1" smtClean="0"/>
              <a:t>Fact</a:t>
            </a:r>
            <a:r>
              <a:rPr lang="es-ES" dirty="0" smtClean="0"/>
              <a:t> </a:t>
            </a:r>
            <a:r>
              <a:rPr lang="es-ES" dirty="0" err="1" smtClean="0"/>
              <a:t>Sheet</a:t>
            </a:r>
            <a:r>
              <a:rPr lang="es-ES" dirty="0" smtClean="0"/>
              <a:t> </a:t>
            </a:r>
            <a:r>
              <a:rPr lang="es-ES" smtClean="0"/>
              <a:t>(2013)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28"/>
          </p:nvPr>
        </p:nvSpPr>
        <p:spPr>
          <a:xfrm>
            <a:off x="259687" y="1352869"/>
            <a:ext cx="8498656" cy="354832"/>
          </a:xfrm>
          <a:noFill/>
        </p:spPr>
        <p:txBody>
          <a:bodyPr/>
          <a:lstStyle/>
          <a:p>
            <a:r>
              <a:rPr lang="es-ES" sz="1800" b="1" smtClean="0"/>
              <a:t>Factor importante en el éxito del grupo MANN+HUMMEL</a:t>
            </a:r>
            <a:endParaRPr lang="es-ES" sz="1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hintergrundflaec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686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Preguntas</a:t>
            </a:r>
            <a:r>
              <a:rPr lang="de-DE" dirty="0" smtClean="0"/>
              <a:t> y </a:t>
            </a:r>
            <a:r>
              <a:rPr lang="de-DE" dirty="0" err="1" smtClean="0"/>
              <a:t>respuestas</a:t>
            </a:r>
            <a:endParaRPr lang="de-DE" dirty="0" smtClean="0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49325" y="1557338"/>
            <a:ext cx="664845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Todas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las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ideas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comienzan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con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una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pregunta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... y la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persona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que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la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plantea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. </a:t>
            </a:r>
            <a:r>
              <a:rPr lang="de-DE" sz="1400" b="1" dirty="0">
                <a:solidFill>
                  <a:srgbClr val="147C43"/>
                </a:solidFill>
                <a:latin typeface="Arial" charset="0"/>
              </a:rPr>
              <a:t/>
            </a:r>
            <a:br>
              <a:rPr lang="de-DE" sz="1400" b="1" dirty="0">
                <a:solidFill>
                  <a:srgbClr val="147C43"/>
                </a:solidFill>
                <a:latin typeface="Arial" charset="0"/>
              </a:rPr>
            </a:b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Esperamos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obtener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 las </a:t>
            </a:r>
            <a:r>
              <a:rPr lang="de-DE" sz="1400" b="1" dirty="0" err="1" smtClean="0">
                <a:solidFill>
                  <a:srgbClr val="147C43"/>
                </a:solidFill>
                <a:latin typeface="Arial" charset="0"/>
              </a:rPr>
              <a:t>suyas</a:t>
            </a:r>
            <a:r>
              <a:rPr lang="de-DE" sz="1400" b="1" dirty="0" smtClean="0">
                <a:solidFill>
                  <a:srgbClr val="147C43"/>
                </a:solidFill>
                <a:latin typeface="Arial" charset="0"/>
              </a:rPr>
              <a:t>!</a:t>
            </a:r>
            <a:endParaRPr lang="de-DE" sz="14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38917" name="Picture 6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http://intranet.corp.mann-hummel.com/_imgpool/image_database/q3_rgb_37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382838"/>
            <a:ext cx="6648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Sustained growth. </a:t>
            </a:r>
            <a:r>
              <a:rPr lang="en-US" smtClean="0"/>
              <a:t/>
            </a:r>
            <a:br>
              <a:rPr lang="en-US" smtClean="0"/>
            </a:br>
            <a:r>
              <a:rPr lang="de-DE" smtClean="0"/>
              <a:t>A reliable partner for more than 70 years.</a:t>
            </a:r>
          </a:p>
        </p:txBody>
      </p:sp>
      <p:pic>
        <p:nvPicPr>
          <p:cNvPr id="18434" name="Picture 3" descr="hintergrundflaec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19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949325" y="1557338"/>
            <a:ext cx="6648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>
                <a:solidFill>
                  <a:srgbClr val="147C43"/>
                </a:solidFill>
                <a:latin typeface="Arial" charset="0"/>
              </a:rPr>
              <a:t>Sales in billion EUR.</a:t>
            </a:r>
          </a:p>
        </p:txBody>
      </p:sp>
      <p:sp>
        <p:nvSpPr>
          <p:cNvPr id="18437" name="Rectangle 113"/>
          <p:cNvSpPr>
            <a:spLocks noChangeArrowheads="1"/>
          </p:cNvSpPr>
          <p:nvPr/>
        </p:nvSpPr>
        <p:spPr bwMode="auto">
          <a:xfrm>
            <a:off x="949325" y="1770063"/>
            <a:ext cx="382588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332000"/>
              </a:lnSpc>
            </a:pP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3,0</a:t>
            </a:r>
          </a:p>
          <a:p>
            <a:pPr algn="r" eaLnBrk="0" hangingPunct="0">
              <a:lnSpc>
                <a:spcPct val="332000"/>
              </a:lnSpc>
            </a:pP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2,5</a:t>
            </a:r>
          </a:p>
          <a:p>
            <a:pPr algn="r" eaLnBrk="0" hangingPunct="0">
              <a:lnSpc>
                <a:spcPct val="332000"/>
              </a:lnSpc>
            </a:pP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2,0</a:t>
            </a:r>
            <a:br>
              <a:rPr lang="de-DE" sz="1200" b="1" dirty="0">
                <a:solidFill>
                  <a:srgbClr val="636363"/>
                </a:solidFill>
                <a:latin typeface="Arial" charset="0"/>
              </a:rPr>
            </a:b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1,5</a:t>
            </a:r>
            <a:br>
              <a:rPr lang="de-DE" sz="1200" b="1" dirty="0">
                <a:solidFill>
                  <a:srgbClr val="636363"/>
                </a:solidFill>
                <a:latin typeface="Arial" charset="0"/>
              </a:rPr>
            </a:b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1,0</a:t>
            </a:r>
            <a:br>
              <a:rPr lang="de-DE" sz="1200" b="1" dirty="0">
                <a:solidFill>
                  <a:srgbClr val="636363"/>
                </a:solidFill>
                <a:latin typeface="Arial" charset="0"/>
              </a:rPr>
            </a:b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0,5</a:t>
            </a:r>
            <a:br>
              <a:rPr lang="de-DE" sz="1200" b="1" dirty="0">
                <a:solidFill>
                  <a:srgbClr val="636363"/>
                </a:solidFill>
                <a:latin typeface="Arial" charset="0"/>
              </a:rPr>
            </a:b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0</a:t>
            </a:r>
          </a:p>
        </p:txBody>
      </p:sp>
      <p:sp>
        <p:nvSpPr>
          <p:cNvPr id="41" name="Line 114"/>
          <p:cNvSpPr>
            <a:spLocks noChangeShapeType="1"/>
          </p:cNvSpPr>
          <p:nvPr/>
        </p:nvSpPr>
        <p:spPr bwMode="auto">
          <a:xfrm>
            <a:off x="949325" y="232410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Line 120"/>
          <p:cNvSpPr>
            <a:spLocks noChangeShapeType="1"/>
          </p:cNvSpPr>
          <p:nvPr/>
        </p:nvSpPr>
        <p:spPr bwMode="auto">
          <a:xfrm>
            <a:off x="949325" y="5356225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" name="Line 122"/>
          <p:cNvSpPr>
            <a:spLocks noChangeShapeType="1"/>
          </p:cNvSpPr>
          <p:nvPr/>
        </p:nvSpPr>
        <p:spPr bwMode="auto">
          <a:xfrm>
            <a:off x="949325" y="596265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6300797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2012</a:t>
            </a:r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1598622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2005</a:t>
            </a: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2268547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2006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940059" y="59134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2007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3611572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2008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4281497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2009</a:t>
            </a: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4953009" y="59134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2010</a:t>
            </a:r>
          </a:p>
        </p:txBody>
      </p:sp>
      <p:sp>
        <p:nvSpPr>
          <p:cNvPr id="51" name="Line 115"/>
          <p:cNvSpPr>
            <a:spLocks noChangeShapeType="1"/>
          </p:cNvSpPr>
          <p:nvPr/>
        </p:nvSpPr>
        <p:spPr bwMode="auto">
          <a:xfrm>
            <a:off x="949325" y="2930525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" name="Line 116"/>
          <p:cNvSpPr>
            <a:spLocks noChangeShapeType="1"/>
          </p:cNvSpPr>
          <p:nvPr/>
        </p:nvSpPr>
        <p:spPr bwMode="auto">
          <a:xfrm>
            <a:off x="949325" y="353695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" name="Line 117"/>
          <p:cNvSpPr>
            <a:spLocks noChangeShapeType="1"/>
          </p:cNvSpPr>
          <p:nvPr/>
        </p:nvSpPr>
        <p:spPr bwMode="auto">
          <a:xfrm>
            <a:off x="949325" y="4143375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4" name="Line 118"/>
          <p:cNvSpPr>
            <a:spLocks noChangeShapeType="1"/>
          </p:cNvSpPr>
          <p:nvPr/>
        </p:nvSpPr>
        <p:spPr bwMode="auto">
          <a:xfrm>
            <a:off x="949325" y="474980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5" name="Picture 20" descr="hintergrundflaeche_mh_gruen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97" y="2806700"/>
            <a:ext cx="61118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6300797" y="2755900"/>
            <a:ext cx="6111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2,62</a:t>
            </a:r>
          </a:p>
        </p:txBody>
      </p:sp>
      <p:pic>
        <p:nvPicPr>
          <p:cNvPr id="57" name="Picture 23" descr="hintergrundflaeche_grau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47" y="2957513"/>
            <a:ext cx="6111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5" descr="hintergrundflaeche_grau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4" y="4262438"/>
            <a:ext cx="61118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44"/>
          <p:cNvSpPr>
            <a:spLocks noChangeArrowheads="1"/>
          </p:cNvSpPr>
          <p:nvPr/>
        </p:nvSpPr>
        <p:spPr bwMode="auto">
          <a:xfrm>
            <a:off x="1603384" y="4214813"/>
            <a:ext cx="6111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1,38</a:t>
            </a:r>
          </a:p>
        </p:txBody>
      </p:sp>
      <p:pic>
        <p:nvPicPr>
          <p:cNvPr id="60" name="Picture 26" descr="hintergrundflaeche_grau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9" y="4041775"/>
            <a:ext cx="6111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2273309" y="3995738"/>
            <a:ext cx="6111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1,59</a:t>
            </a:r>
          </a:p>
        </p:txBody>
      </p:sp>
      <p:pic>
        <p:nvPicPr>
          <p:cNvPr id="62" name="Picture 38" descr="hintergrundflaeche_grau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9" y="3840163"/>
            <a:ext cx="6111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2933709" y="3798888"/>
            <a:ext cx="61118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1,75</a:t>
            </a:r>
          </a:p>
        </p:txBody>
      </p:sp>
      <p:pic>
        <p:nvPicPr>
          <p:cNvPr id="64" name="Picture 27" descr="hintergrundflaeche_grau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47" y="3714750"/>
            <a:ext cx="611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47"/>
          <p:cNvSpPr>
            <a:spLocks noChangeArrowheads="1"/>
          </p:cNvSpPr>
          <p:nvPr/>
        </p:nvSpPr>
        <p:spPr bwMode="auto">
          <a:xfrm>
            <a:off x="3614747" y="3667125"/>
            <a:ext cx="6111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1,82</a:t>
            </a:r>
          </a:p>
        </p:txBody>
      </p:sp>
      <p:pic>
        <p:nvPicPr>
          <p:cNvPr id="66" name="Picture 27" descr="hintergrundflaeche_grau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72" y="3929063"/>
            <a:ext cx="611187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7"/>
          <p:cNvSpPr>
            <a:spLocks noChangeArrowheads="1"/>
          </p:cNvSpPr>
          <p:nvPr/>
        </p:nvSpPr>
        <p:spPr bwMode="auto">
          <a:xfrm>
            <a:off x="4284672" y="3889375"/>
            <a:ext cx="6111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1,67</a:t>
            </a:r>
          </a:p>
        </p:txBody>
      </p:sp>
      <p:pic>
        <p:nvPicPr>
          <p:cNvPr id="68" name="Picture 27" descr="hintergrundflaeche_grau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22" y="3359150"/>
            <a:ext cx="6111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4951422" y="3319463"/>
            <a:ext cx="6111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2,18</a:t>
            </a:r>
          </a:p>
        </p:txBody>
      </p:sp>
      <p:sp>
        <p:nvSpPr>
          <p:cNvPr id="70" name="Rectangle 28"/>
          <p:cNvSpPr>
            <a:spLocks noChangeArrowheads="1"/>
          </p:cNvSpPr>
          <p:nvPr/>
        </p:nvSpPr>
        <p:spPr bwMode="auto">
          <a:xfrm>
            <a:off x="5630872" y="5908675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2011</a:t>
            </a:r>
          </a:p>
        </p:txBody>
      </p:sp>
      <p:sp>
        <p:nvSpPr>
          <p:cNvPr id="71" name="Rectangle 40"/>
          <p:cNvSpPr>
            <a:spLocks noChangeArrowheads="1"/>
          </p:cNvSpPr>
          <p:nvPr/>
        </p:nvSpPr>
        <p:spPr bwMode="auto">
          <a:xfrm>
            <a:off x="5630872" y="2889250"/>
            <a:ext cx="6111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2,47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6979964" y="5916753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 dirty="0" smtClean="0">
                <a:solidFill>
                  <a:srgbClr val="636363"/>
                </a:solidFill>
                <a:latin typeface="Arial" charset="0"/>
              </a:rPr>
              <a:t>2013</a:t>
            </a:r>
            <a:endParaRPr lang="de-DE" sz="1200" b="1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73" name="Picture 20" descr="hintergrundflaeche_mh_grue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64" y="2574235"/>
            <a:ext cx="611187" cy="33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6989903" y="2520679"/>
            <a:ext cx="6111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 dirty="0" smtClean="0">
                <a:solidFill>
                  <a:schemeClr val="bg1"/>
                </a:solidFill>
                <a:latin typeface="Arial" charset="0"/>
              </a:rPr>
              <a:t>2,77 e</a:t>
            </a:r>
            <a:endParaRPr lang="de-DE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employer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depend</a:t>
            </a:r>
            <a:r>
              <a:rPr lang="de-DE" dirty="0" smtClean="0"/>
              <a:t> on. </a:t>
            </a:r>
            <a:br>
              <a:rPr lang="de-DE" dirty="0" smtClean="0"/>
            </a:b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15,100 </a:t>
            </a:r>
            <a:r>
              <a:rPr lang="de-DE" dirty="0" err="1" smtClean="0"/>
              <a:t>employees</a:t>
            </a:r>
            <a:r>
              <a:rPr lang="de-DE" dirty="0" smtClean="0"/>
              <a:t>.</a:t>
            </a:r>
          </a:p>
        </p:txBody>
      </p:sp>
      <p:pic>
        <p:nvPicPr>
          <p:cNvPr id="19458" name="Picture 3" descr="hintergrundflaec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419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949325" y="1557338"/>
            <a:ext cx="6648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>
                <a:solidFill>
                  <a:srgbClr val="147C43"/>
                </a:solidFill>
                <a:latin typeface="Arial" charset="0"/>
              </a:rPr>
              <a:t>Global workforce.</a:t>
            </a:r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949325" y="1319213"/>
            <a:ext cx="468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665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15.000</a:t>
            </a:r>
            <a:br>
              <a:rPr lang="de-DE" sz="1200" b="1">
                <a:solidFill>
                  <a:srgbClr val="636363"/>
                </a:solidFill>
                <a:latin typeface="Arial" charset="0"/>
              </a:rPr>
            </a:br>
            <a:r>
              <a:rPr lang="de-DE" sz="1200" b="1">
                <a:solidFill>
                  <a:srgbClr val="636363"/>
                </a:solidFill>
                <a:latin typeface="Arial" charset="0"/>
              </a:rPr>
              <a:t>10.000</a:t>
            </a:r>
            <a:br>
              <a:rPr lang="de-DE" sz="1200" b="1">
                <a:solidFill>
                  <a:srgbClr val="636363"/>
                </a:solidFill>
                <a:latin typeface="Arial" charset="0"/>
              </a:rPr>
            </a:br>
            <a:r>
              <a:rPr lang="de-DE" sz="1200" b="1">
                <a:solidFill>
                  <a:srgbClr val="636363"/>
                </a:solidFill>
                <a:latin typeface="Arial" charset="0"/>
              </a:rPr>
              <a:t>5.000</a:t>
            </a:r>
            <a:br>
              <a:rPr lang="de-DE" sz="1200" b="1">
                <a:solidFill>
                  <a:srgbClr val="636363"/>
                </a:solidFill>
                <a:latin typeface="Arial" charset="0"/>
              </a:rPr>
            </a:br>
            <a:r>
              <a:rPr lang="de-DE" sz="1200" b="1">
                <a:solidFill>
                  <a:srgbClr val="636363"/>
                </a:solidFill>
                <a:latin typeface="Arial" charset="0"/>
              </a:rPr>
              <a:t>0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949325" y="232410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949325" y="353695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949325" y="474980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949325" y="5962650"/>
            <a:ext cx="6648450" cy="0"/>
          </a:xfrm>
          <a:prstGeom prst="line">
            <a:avLst/>
          </a:prstGeom>
          <a:noFill/>
          <a:ln w="9525">
            <a:solidFill>
              <a:srgbClr val="147C4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310736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2012</a:t>
            </a: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1626023" y="59134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2005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2295948" y="59134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2006</a:t>
            </a: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2967461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2007</a:t>
            </a: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3638973" y="59134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2008</a:t>
            </a: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4308898" y="59134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2009</a:t>
            </a:r>
          </a:p>
        </p:txBody>
      </p:sp>
      <p:grpSp>
        <p:nvGrpSpPr>
          <p:cNvPr id="56" name="Group 71"/>
          <p:cNvGrpSpPr>
            <a:grpSpLocks/>
          </p:cNvGrpSpPr>
          <p:nvPr/>
        </p:nvGrpSpPr>
        <p:grpSpPr bwMode="auto">
          <a:xfrm>
            <a:off x="6310736" y="2373313"/>
            <a:ext cx="611187" cy="3594100"/>
            <a:chOff x="4401" y="1729"/>
            <a:chExt cx="385" cy="2030"/>
          </a:xfrm>
        </p:grpSpPr>
        <p:pic>
          <p:nvPicPr>
            <p:cNvPr id="57" name="Picture 27" descr="hintergrundflaeche_mh_gruen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1731"/>
              <a:ext cx="385" cy="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401" y="1729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 dirty="0" smtClean="0">
                  <a:solidFill>
                    <a:srgbClr val="636363"/>
                  </a:solidFill>
                  <a:latin typeface="Arial" charset="0"/>
                </a:rPr>
                <a:t>14.600</a:t>
              </a:r>
              <a:endParaRPr lang="de-DE" sz="1200" b="1" dirty="0">
                <a:solidFill>
                  <a:srgbClr val="636363"/>
                </a:solidFill>
                <a:latin typeface="Arial" charset="0"/>
              </a:endParaRPr>
            </a:p>
          </p:txBody>
        </p:sp>
      </p:grp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4980411" y="5913438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2010</a:t>
            </a:r>
          </a:p>
        </p:txBody>
      </p:sp>
      <p:pic>
        <p:nvPicPr>
          <p:cNvPr id="60" name="Picture 30" descr="hintergrundflaeche_grau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3" y="2468563"/>
            <a:ext cx="6111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1626023" y="3578225"/>
            <a:ext cx="611188" cy="2389188"/>
            <a:chOff x="2287" y="2254"/>
            <a:chExt cx="385" cy="1505"/>
          </a:xfrm>
        </p:grpSpPr>
        <p:pic>
          <p:nvPicPr>
            <p:cNvPr id="62" name="Picture 36" descr="hintergrundflaeche_grau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2310"/>
              <a:ext cx="385" cy="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287" y="2254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>
                  <a:solidFill>
                    <a:srgbClr val="636363"/>
                  </a:solidFill>
                  <a:latin typeface="Arial" charset="0"/>
                </a:rPr>
                <a:t>9.500</a:t>
              </a:r>
            </a:p>
          </p:txBody>
        </p:sp>
      </p:grpSp>
      <p:grpSp>
        <p:nvGrpSpPr>
          <p:cNvPr id="64" name="Group 67"/>
          <p:cNvGrpSpPr>
            <a:grpSpLocks/>
          </p:cNvGrpSpPr>
          <p:nvPr/>
        </p:nvGrpSpPr>
        <p:grpSpPr bwMode="auto">
          <a:xfrm>
            <a:off x="2297536" y="3260725"/>
            <a:ext cx="611187" cy="2706688"/>
            <a:chOff x="2710" y="2054"/>
            <a:chExt cx="385" cy="1705"/>
          </a:xfrm>
        </p:grpSpPr>
        <p:pic>
          <p:nvPicPr>
            <p:cNvPr id="65" name="Picture 39" descr="hintergrundflaeche_grau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2108"/>
              <a:ext cx="385" cy="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2710" y="2054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>
                  <a:solidFill>
                    <a:srgbClr val="636363"/>
                  </a:solidFill>
                  <a:latin typeface="Arial" charset="0"/>
                </a:rPr>
                <a:t>10.700</a:t>
              </a:r>
            </a:p>
          </p:txBody>
        </p:sp>
      </p:grpSp>
      <p:grpSp>
        <p:nvGrpSpPr>
          <p:cNvPr id="67" name="Group 68"/>
          <p:cNvGrpSpPr>
            <a:grpSpLocks/>
          </p:cNvGrpSpPr>
          <p:nvPr/>
        </p:nvGrpSpPr>
        <p:grpSpPr bwMode="auto">
          <a:xfrm>
            <a:off x="2969048" y="3051175"/>
            <a:ext cx="611188" cy="2916238"/>
            <a:chOff x="3133" y="1958"/>
            <a:chExt cx="385" cy="1801"/>
          </a:xfrm>
        </p:grpSpPr>
        <p:pic>
          <p:nvPicPr>
            <p:cNvPr id="68" name="Picture 42" descr="hintergrundflaeche_grau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" y="2014"/>
              <a:ext cx="385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3133" y="1958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>
                  <a:solidFill>
                    <a:srgbClr val="636363"/>
                  </a:solidFill>
                  <a:latin typeface="Arial" charset="0"/>
                </a:rPr>
                <a:t>11.600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4310486" y="3060700"/>
            <a:ext cx="611187" cy="2906713"/>
            <a:chOff x="3978" y="1928"/>
            <a:chExt cx="385" cy="1831"/>
          </a:xfrm>
        </p:grpSpPr>
        <p:pic>
          <p:nvPicPr>
            <p:cNvPr id="71" name="Picture 45" descr="hintergrundflaeche_grau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1980"/>
              <a:ext cx="385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ectangle 46"/>
            <p:cNvSpPr>
              <a:spLocks noChangeArrowheads="1"/>
            </p:cNvSpPr>
            <p:nvPr/>
          </p:nvSpPr>
          <p:spPr bwMode="auto">
            <a:xfrm>
              <a:off x="3978" y="1928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>
                  <a:solidFill>
                    <a:srgbClr val="636363"/>
                  </a:solidFill>
                  <a:latin typeface="Arial" charset="0"/>
                </a:rPr>
                <a:t>11.800</a:t>
              </a:r>
            </a:p>
          </p:txBody>
        </p:sp>
      </p:grpSp>
      <p:grpSp>
        <p:nvGrpSpPr>
          <p:cNvPr id="73" name="Group 69"/>
          <p:cNvGrpSpPr>
            <a:grpSpLocks/>
          </p:cNvGrpSpPr>
          <p:nvPr/>
        </p:nvGrpSpPr>
        <p:grpSpPr bwMode="auto">
          <a:xfrm>
            <a:off x="3638973" y="2851150"/>
            <a:ext cx="611188" cy="3116263"/>
            <a:chOff x="3555" y="1796"/>
            <a:chExt cx="385" cy="1963"/>
          </a:xfrm>
        </p:grpSpPr>
        <p:pic>
          <p:nvPicPr>
            <p:cNvPr id="74" name="Picture 57" descr="hintergrundflaeche_grau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1853"/>
              <a:ext cx="385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58"/>
            <p:cNvSpPr>
              <a:spLocks noChangeArrowheads="1"/>
            </p:cNvSpPr>
            <p:nvPr/>
          </p:nvSpPr>
          <p:spPr bwMode="auto">
            <a:xfrm>
              <a:off x="3555" y="1796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>
                  <a:solidFill>
                    <a:srgbClr val="636363"/>
                  </a:solidFill>
                  <a:latin typeface="Arial" charset="0"/>
                </a:rPr>
                <a:t>12.400</a:t>
              </a:r>
            </a:p>
          </p:txBody>
        </p:sp>
      </p:grpSp>
      <p:grpSp>
        <p:nvGrpSpPr>
          <p:cNvPr id="76" name="Group 70"/>
          <p:cNvGrpSpPr>
            <a:grpSpLocks/>
          </p:cNvGrpSpPr>
          <p:nvPr/>
        </p:nvGrpSpPr>
        <p:grpSpPr bwMode="auto">
          <a:xfrm>
            <a:off x="4970886" y="2667000"/>
            <a:ext cx="611187" cy="3317875"/>
            <a:chOff x="3978" y="1928"/>
            <a:chExt cx="385" cy="1826"/>
          </a:xfrm>
        </p:grpSpPr>
        <p:pic>
          <p:nvPicPr>
            <p:cNvPr id="77" name="Picture 45" descr="hintergrundflaeche_grau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1975"/>
              <a:ext cx="385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3978" y="1928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 dirty="0">
                  <a:solidFill>
                    <a:srgbClr val="636363"/>
                  </a:solidFill>
                  <a:latin typeface="Arial" charset="0"/>
                </a:rPr>
                <a:t>13.200</a:t>
              </a:r>
            </a:p>
          </p:txBody>
        </p:sp>
      </p:grp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5642398" y="5916613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>
                <a:solidFill>
                  <a:srgbClr val="636363"/>
                </a:solidFill>
                <a:latin typeface="Arial" charset="0"/>
              </a:rPr>
              <a:t>2011</a:t>
            </a: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5642398" y="2465939"/>
            <a:ext cx="6111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 dirty="0">
                <a:solidFill>
                  <a:srgbClr val="636363"/>
                </a:solidFill>
                <a:latin typeface="Arial" charset="0"/>
              </a:rPr>
              <a:t>14.400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6979964" y="5916753"/>
            <a:ext cx="611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200000"/>
              </a:lnSpc>
            </a:pPr>
            <a:r>
              <a:rPr lang="de-DE" sz="1200" b="1" dirty="0" smtClean="0">
                <a:solidFill>
                  <a:srgbClr val="636363"/>
                </a:solidFill>
                <a:latin typeface="Arial" charset="0"/>
              </a:rPr>
              <a:t>2013</a:t>
            </a:r>
            <a:endParaRPr lang="de-DE" sz="1200" b="1" dirty="0">
              <a:solidFill>
                <a:srgbClr val="636363"/>
              </a:solidFill>
              <a:latin typeface="Arial" charset="0"/>
            </a:endParaRPr>
          </a:p>
        </p:txBody>
      </p:sp>
      <p:grpSp>
        <p:nvGrpSpPr>
          <p:cNvPr id="82" name="Group 71"/>
          <p:cNvGrpSpPr>
            <a:grpSpLocks/>
          </p:cNvGrpSpPr>
          <p:nvPr/>
        </p:nvGrpSpPr>
        <p:grpSpPr bwMode="auto">
          <a:xfrm>
            <a:off x="6979964" y="2249912"/>
            <a:ext cx="611187" cy="3720816"/>
            <a:chOff x="4401" y="1729"/>
            <a:chExt cx="385" cy="2030"/>
          </a:xfrm>
        </p:grpSpPr>
        <p:pic>
          <p:nvPicPr>
            <p:cNvPr id="83" name="Picture 27" descr="hintergrundflaeche_mh_gruen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1731"/>
              <a:ext cx="385" cy="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4401" y="1729"/>
              <a:ext cx="3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200000"/>
                </a:lnSpc>
              </a:pPr>
              <a:r>
                <a:rPr lang="de-DE" sz="1200" b="1" dirty="0" smtClean="0">
                  <a:solidFill>
                    <a:schemeClr val="bg1"/>
                  </a:solidFill>
                  <a:latin typeface="Arial" charset="0"/>
                </a:rPr>
                <a:t>15.100</a:t>
              </a:r>
              <a:endParaRPr lang="de-DE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157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Haciendo</a:t>
            </a:r>
            <a:r>
              <a:rPr lang="de-DE" dirty="0" smtClean="0"/>
              <a:t> </a:t>
            </a:r>
            <a:r>
              <a:rPr lang="de-DE" dirty="0" err="1" smtClean="0"/>
              <a:t>todo</a:t>
            </a:r>
            <a:r>
              <a:rPr lang="de-DE" dirty="0" smtClean="0"/>
              <a:t>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posible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por</a:t>
            </a:r>
            <a:r>
              <a:rPr lang="de-DE" dirty="0" smtClean="0"/>
              <a:t> los </a:t>
            </a:r>
            <a:r>
              <a:rPr lang="de-DE" dirty="0" err="1" smtClean="0"/>
              <a:t>clientes</a:t>
            </a:r>
            <a:r>
              <a:rPr lang="de-DE" dirty="0" smtClean="0"/>
              <a:t> y </a:t>
            </a:r>
            <a:r>
              <a:rPr lang="de-DE" dirty="0" err="1" smtClean="0"/>
              <a:t>empleados</a:t>
            </a:r>
            <a:endParaRPr lang="de-DE" dirty="0" smtClean="0"/>
          </a:p>
        </p:txBody>
      </p:sp>
      <p:pic>
        <p:nvPicPr>
          <p:cNvPr id="16388" name="Picture 4" descr="doppelpfei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intergrundflaech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5381625"/>
            <a:ext cx="6648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49325" y="5380038"/>
            <a:ext cx="664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0" bIns="0">
            <a:spAutoFit/>
          </a:bodyPr>
          <a:lstStyle/>
          <a:p>
            <a:pPr eaLnBrk="0" hangingPunct="0">
              <a:lnSpc>
                <a:spcPct val="130000"/>
              </a:lnSpc>
              <a:tabLst>
                <a:tab pos="1257300" algn="l"/>
              </a:tabLst>
            </a:pPr>
            <a:r>
              <a:rPr lang="de-DE" sz="1300">
                <a:solidFill>
                  <a:srgbClr val="147C43"/>
                </a:solidFill>
                <a:latin typeface="Arial" charset="0"/>
              </a:rPr>
              <a:t>Alfred Weber</a:t>
            </a:r>
            <a:r>
              <a:rPr lang="de-DE" sz="1300">
                <a:solidFill>
                  <a:srgbClr val="636363"/>
                </a:solidFill>
                <a:latin typeface="Arial" charset="0"/>
              </a:rPr>
              <a:t>	President + CEO (centre)</a:t>
            </a:r>
            <a:br>
              <a:rPr lang="de-DE" sz="1300">
                <a:solidFill>
                  <a:srgbClr val="636363"/>
                </a:solidFill>
                <a:latin typeface="Arial" charset="0"/>
              </a:rPr>
            </a:br>
            <a:r>
              <a:rPr lang="de-DE" sz="1300">
                <a:solidFill>
                  <a:srgbClr val="147C43"/>
                </a:solidFill>
                <a:latin typeface="Arial" charset="0"/>
              </a:rPr>
              <a:t>Frank B. Jehle</a:t>
            </a:r>
            <a:r>
              <a:rPr lang="de-DE" sz="1300">
                <a:solidFill>
                  <a:srgbClr val="636363"/>
                </a:solidFill>
                <a:latin typeface="Arial" charset="0"/>
              </a:rPr>
              <a:t>	Deputy CEO + CFO (right)</a:t>
            </a:r>
            <a:br>
              <a:rPr lang="de-DE" sz="1300">
                <a:solidFill>
                  <a:srgbClr val="636363"/>
                </a:solidFill>
                <a:latin typeface="Arial" charset="0"/>
              </a:rPr>
            </a:br>
            <a:r>
              <a:rPr lang="de-DE" sz="1300">
                <a:solidFill>
                  <a:srgbClr val="147C43"/>
                </a:solidFill>
                <a:latin typeface="Arial" charset="0"/>
              </a:rPr>
              <a:t>Manfred Wolf</a:t>
            </a:r>
            <a:r>
              <a:rPr lang="de-DE" sz="1300">
                <a:solidFill>
                  <a:srgbClr val="636363"/>
                </a:solidFill>
                <a:latin typeface="Arial" charset="0"/>
              </a:rPr>
              <a:t>	President &amp; General Manager, Automotive + Industrial Business (left)</a:t>
            </a:r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66925"/>
            <a:ext cx="66579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49325" y="1557338"/>
            <a:ext cx="6648450" cy="3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 smtClean="0">
                <a:solidFill>
                  <a:srgbClr val="147C43"/>
                </a:solidFill>
                <a:latin typeface="Arial" charset="0"/>
              </a:rPr>
              <a:t>La Dirección del Grupo MANN+HUMMEL .</a:t>
            </a:r>
            <a:endParaRPr lang="de-DE" sz="1600" b="1" dirty="0">
              <a:solidFill>
                <a:srgbClr val="147C43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78775" y="6477000"/>
            <a:ext cx="393700" cy="381000"/>
          </a:xfrm>
        </p:spPr>
        <p:txBody>
          <a:bodyPr/>
          <a:lstStyle/>
          <a:p>
            <a:pPr>
              <a:defRPr/>
            </a:pPr>
            <a:fld id="{F138EC06-7ACB-4484-BDF8-86D47D8351DC}" type="slidenum">
              <a:rPr lang="de-DE" sz="800" smtClean="0"/>
              <a:pPr>
                <a:defRPr/>
              </a:pPr>
              <a:t>7</a:t>
            </a:fld>
            <a:endParaRPr lang="de-DE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MANN+HUMMEL worldwide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8"/>
          </p:nvPr>
        </p:nvSpPr>
        <p:spPr>
          <a:xfrm>
            <a:off x="177800" y="1195595"/>
            <a:ext cx="7419975" cy="636960"/>
          </a:xfrm>
        </p:spPr>
        <p:txBody>
          <a:bodyPr/>
          <a:lstStyle/>
          <a:p>
            <a:r>
              <a:rPr lang="en-US" smtClean="0"/>
              <a:t>Presencia global </a:t>
            </a:r>
            <a:r>
              <a:rPr lang="de-DE" smtClean="0">
                <a:latin typeface="Arial" charset="0"/>
              </a:rPr>
              <a:t>significa estar allí para todos nuestros clientes, donde y cuando nos necesiten.  Más de 50 plantas en los cinco continentes.</a:t>
            </a:r>
            <a:endParaRPr lang="en-US" dirty="0"/>
          </a:p>
        </p:txBody>
      </p:sp>
      <p:pic>
        <p:nvPicPr>
          <p:cNvPr id="754" name="Picture 3" descr="C:\Users\103517\AppData\Local\Microsoft\Windows\Temporary Internet Files\Low\Content.IE5\EURHJQ0A\130124_weltkarte_RGB_600dpi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08213"/>
            <a:ext cx="70485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Cuatro Divisiones</a:t>
            </a:r>
            <a:br>
              <a:rPr lang="de-DE" smtClean="0"/>
            </a:br>
            <a:r>
              <a:rPr lang="de-DE" smtClean="0"/>
              <a:t>Un solo propósito: clientes satisfechos</a:t>
            </a:r>
            <a:endParaRPr lang="de-DE" dirty="0" smtClean="0"/>
          </a:p>
        </p:txBody>
      </p:sp>
      <p:pic>
        <p:nvPicPr>
          <p:cNvPr id="18435" name="Picture 124" descr="hintergrundflaech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57338"/>
            <a:ext cx="7686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25"/>
          <p:cNvSpPr>
            <a:spLocks noChangeArrowheads="1"/>
          </p:cNvSpPr>
          <p:nvPr/>
        </p:nvSpPr>
        <p:spPr bwMode="auto">
          <a:xfrm>
            <a:off x="949325" y="1557338"/>
            <a:ext cx="66484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eaLnBrk="0" hangingPunct="0">
              <a:lnSpc>
                <a:spcPct val="130000"/>
              </a:lnSpc>
            </a:pPr>
            <a:r>
              <a:rPr lang="en-US" sz="1600" b="1" smtClean="0">
                <a:solidFill>
                  <a:srgbClr val="147C43"/>
                </a:solidFill>
                <a:latin typeface="Arial" charset="0"/>
              </a:rPr>
              <a:t>Divisiones MANN+HUMMEL :</a:t>
            </a:r>
          </a:p>
          <a:p>
            <a:pPr eaLnBrk="0" hangingPunct="0">
              <a:lnSpc>
                <a:spcPct val="130000"/>
              </a:lnSpc>
            </a:pPr>
            <a:r>
              <a:rPr lang="de-DE" sz="1400" smtClean="0">
                <a:solidFill>
                  <a:srgbClr val="636363"/>
                </a:solidFill>
                <a:latin typeface="Arial" charset="0"/>
              </a:rPr>
              <a:t>:</a:t>
            </a:r>
            <a:endParaRPr lang="de-DE" sz="1400" dirty="0">
              <a:solidFill>
                <a:srgbClr val="636363"/>
              </a:solidFill>
              <a:latin typeface="Arial" charset="0"/>
            </a:endParaRPr>
          </a:p>
        </p:txBody>
      </p:sp>
      <p:pic>
        <p:nvPicPr>
          <p:cNvPr id="18437" name="Picture 126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 descr="hintergrundflaeche_mh_gru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86099"/>
            <a:ext cx="1530000" cy="9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21"/>
          <p:cNvSpPr>
            <a:spLocks noChangeArrowheads="1"/>
          </p:cNvSpPr>
          <p:nvPr/>
        </p:nvSpPr>
        <p:spPr bwMode="auto">
          <a:xfrm>
            <a:off x="1212850" y="2114888"/>
            <a:ext cx="1315688" cy="3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e-DE" sz="1400" b="1" smtClean="0">
                <a:solidFill>
                  <a:schemeClr val="bg1"/>
                </a:solidFill>
                <a:latin typeface="Arial" charset="0"/>
              </a:rPr>
              <a:t>Automoción Primer Equipo</a:t>
            </a:r>
            <a:endParaRPr lang="de-DE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4" name="Picture 49" descr="hintergrundflaeche_mh_gru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17" y="1986099"/>
            <a:ext cx="1530000" cy="9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21"/>
          <p:cNvSpPr>
            <a:spLocks noChangeArrowheads="1"/>
          </p:cNvSpPr>
          <p:nvPr/>
        </p:nvSpPr>
        <p:spPr bwMode="auto">
          <a:xfrm>
            <a:off x="2914650" y="2115411"/>
            <a:ext cx="132056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e-DE" sz="1400" b="1" smtClean="0">
                <a:solidFill>
                  <a:schemeClr val="bg1"/>
                </a:solidFill>
                <a:latin typeface="Arial" charset="0"/>
              </a:rPr>
              <a:t>Automoción </a:t>
            </a:r>
            <a:r>
              <a:rPr lang="de-DE" sz="1400" b="1" dirty="0" err="1" smtClean="0">
                <a:solidFill>
                  <a:schemeClr val="bg1"/>
                </a:solidFill>
                <a:latin typeface="Arial" charset="0"/>
              </a:rPr>
              <a:t>Aftermarket</a:t>
            </a:r>
            <a:endParaRPr lang="de-DE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6" name="Picture 49" descr="hintergrundflaeche_mh_gru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96" y="1986099"/>
            <a:ext cx="1530000" cy="9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21"/>
          <p:cNvSpPr>
            <a:spLocks noChangeArrowheads="1"/>
          </p:cNvSpPr>
          <p:nvPr/>
        </p:nvSpPr>
        <p:spPr bwMode="auto">
          <a:xfrm>
            <a:off x="4629150" y="2115411"/>
            <a:ext cx="1312746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e-DE" sz="1400" b="1" smtClean="0">
                <a:solidFill>
                  <a:schemeClr val="bg1"/>
                </a:solidFill>
                <a:latin typeface="Arial" charset="0"/>
              </a:rPr>
              <a:t>Filtración Industrial</a:t>
            </a:r>
            <a:endParaRPr lang="de-DE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8" name="Picture 49" descr="hintergrundflaeche_mh_gru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75" y="1986099"/>
            <a:ext cx="1530000" cy="9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21"/>
          <p:cNvSpPr>
            <a:spLocks noChangeArrowheads="1"/>
          </p:cNvSpPr>
          <p:nvPr/>
        </p:nvSpPr>
        <p:spPr bwMode="auto">
          <a:xfrm>
            <a:off x="6343650" y="2115411"/>
            <a:ext cx="1304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e-DE" sz="1400" b="1" smtClean="0">
                <a:solidFill>
                  <a:schemeClr val="bg1"/>
                </a:solidFill>
                <a:latin typeface="Arial" charset="0"/>
              </a:rPr>
              <a:t>Filtración de Agua</a:t>
            </a:r>
            <a:endParaRPr lang="de-DE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" name="Grafik 48" descr="MemBio membrane bioreactor-2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59" y="5401437"/>
            <a:ext cx="1530000" cy="1147500"/>
          </a:xfrm>
          <a:prstGeom prst="rect">
            <a:avLst/>
          </a:prstGeom>
        </p:spPr>
      </p:pic>
      <p:pic>
        <p:nvPicPr>
          <p:cNvPr id="41" name="Grafik 49" descr="Standardhintergrund 4_MANN Filte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60" y="5401316"/>
            <a:ext cx="1530000" cy="1147751"/>
          </a:xfrm>
          <a:prstGeom prst="rect">
            <a:avLst/>
          </a:prstGeom>
        </p:spPr>
      </p:pic>
      <p:pic>
        <p:nvPicPr>
          <p:cNvPr id="42" name="Grafik 50" descr="MF_NFZ_Ges_H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67" y="4164449"/>
            <a:ext cx="1530000" cy="1147500"/>
          </a:xfrm>
          <a:prstGeom prst="rect">
            <a:avLst/>
          </a:prstGeom>
        </p:spPr>
      </p:pic>
      <p:pic>
        <p:nvPicPr>
          <p:cNvPr id="43" name="Picture 2" descr="V:\Marketing\Strategisches_Marketing\AO Bildkonzept\Composing\Standardhintergrund 4_Wasserfiltratio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7425" y="2924327"/>
            <a:ext cx="1530000" cy="1147500"/>
          </a:xfrm>
          <a:prstGeom prst="rect">
            <a:avLst/>
          </a:prstGeom>
          <a:noFill/>
        </p:spPr>
      </p:pic>
      <p:pic>
        <p:nvPicPr>
          <p:cNvPr id="44" name="Grafik 52" descr="Klar Ultrafiltration 2_H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79" y="4164449"/>
            <a:ext cx="1530000" cy="1147500"/>
          </a:xfrm>
          <a:prstGeom prst="rect">
            <a:avLst/>
          </a:prstGeom>
        </p:spPr>
      </p:pic>
      <p:pic>
        <p:nvPicPr>
          <p:cNvPr id="45" name="Grafik 53" descr="StarBox_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73" y="4164449"/>
            <a:ext cx="1530000" cy="1147500"/>
          </a:xfrm>
          <a:prstGeom prst="rect">
            <a:avLst/>
          </a:prstGeom>
        </p:spPr>
      </p:pic>
      <p:pic>
        <p:nvPicPr>
          <p:cNvPr id="66" name="Grafik 54" descr="Iqoron_06_H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03" y="2924327"/>
            <a:ext cx="1530000" cy="1147500"/>
          </a:xfrm>
          <a:prstGeom prst="rect">
            <a:avLst/>
          </a:prstGeom>
        </p:spPr>
      </p:pic>
      <p:pic>
        <p:nvPicPr>
          <p:cNvPr id="67" name="Grafik 55" descr="MF_NFZ_LuFi H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81" y="2924327"/>
            <a:ext cx="1530000" cy="1147500"/>
          </a:xfrm>
          <a:prstGeom prst="rect">
            <a:avLst/>
          </a:prstGeom>
        </p:spPr>
      </p:pic>
      <p:pic>
        <p:nvPicPr>
          <p:cNvPr id="68" name="Grafik 56" descr="Iqoron_30_H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59" y="5401316"/>
            <a:ext cx="1530000" cy="1147499"/>
          </a:xfrm>
          <a:prstGeom prst="rect">
            <a:avLst/>
          </a:prstGeom>
        </p:spPr>
      </p:pic>
      <p:pic>
        <p:nvPicPr>
          <p:cNvPr id="69" name="Grafik 65" descr="VW1133_Luftfilter_Volkswagen_1,2l+ 1,4l TSI Motoren_MQB-Plattform_H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" y="2924327"/>
            <a:ext cx="1530000" cy="1147500"/>
          </a:xfrm>
          <a:prstGeom prst="rect">
            <a:avLst/>
          </a:prstGeom>
        </p:spPr>
      </p:pic>
      <p:pic>
        <p:nvPicPr>
          <p:cNvPr id="70" name="Grafik 66" descr="BMW1097_Ölfiltermodul_BMW_1,4l und 1,6l R4 Ottomotoren (N13)_H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" y="4164449"/>
            <a:ext cx="1530000" cy="1147500"/>
          </a:xfrm>
          <a:prstGeom prst="rect">
            <a:avLst/>
          </a:prstGeom>
        </p:spPr>
      </p:pic>
      <p:pic>
        <p:nvPicPr>
          <p:cNvPr id="71" name="Grafik 67" descr="VW1064_Saugrohr_VW_2,0l CR_GEN1_Kunststoff_H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" y="5401316"/>
            <a:ext cx="1530000" cy="114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hintergrundflaech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1524681"/>
            <a:ext cx="74199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49324" y="1557338"/>
            <a:ext cx="8042276" cy="60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de-DE" sz="1600" b="1" smtClean="0">
                <a:solidFill>
                  <a:srgbClr val="147C43"/>
                </a:solidFill>
                <a:latin typeface="Arial" charset="0"/>
              </a:rPr>
              <a:t>Para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soluciones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 individuales o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completas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: Es </a:t>
            </a:r>
            <a:r>
              <a:rPr lang="de-DE" sz="1600" b="1" err="1" smtClean="0">
                <a:solidFill>
                  <a:srgbClr val="147C43"/>
                </a:solidFill>
                <a:latin typeface="Arial" charset="0"/>
              </a:rPr>
              <a:t>difícil</a:t>
            </a:r>
            <a:r>
              <a:rPr lang="de-DE" sz="1600" b="1" smtClean="0">
                <a:solidFill>
                  <a:srgbClr val="147C43"/>
                </a:solidFill>
                <a:latin typeface="Arial" charset="0"/>
              </a:rPr>
              <a:t> batir una experiencia </a:t>
            </a:r>
          </a:p>
          <a:p>
            <a:pPr eaLnBrk="0" hangingPunct="0">
              <a:lnSpc>
                <a:spcPct val="130000"/>
              </a:lnSpc>
            </a:pPr>
            <a:r>
              <a:rPr lang="de-DE" sz="1600" b="1" smtClean="0">
                <a:solidFill>
                  <a:srgbClr val="147C43"/>
                </a:solidFill>
                <a:latin typeface="Arial" charset="0"/>
              </a:rPr>
              <a:t>de </a:t>
            </a:r>
            <a:r>
              <a:rPr lang="de-DE" sz="1600" b="1" dirty="0" smtClean="0">
                <a:solidFill>
                  <a:srgbClr val="147C43"/>
                </a:solidFill>
                <a:latin typeface="Arial" charset="0"/>
              </a:rPr>
              <a:t>70 </a:t>
            </a:r>
            <a:r>
              <a:rPr lang="de-DE" sz="1600" b="1" dirty="0" err="1" smtClean="0">
                <a:solidFill>
                  <a:srgbClr val="147C43"/>
                </a:solidFill>
                <a:latin typeface="Arial" charset="0"/>
              </a:rPr>
              <a:t>años</a:t>
            </a:r>
            <a:endParaRPr lang="de-DE" sz="1600" b="1" dirty="0">
              <a:solidFill>
                <a:srgbClr val="147C43"/>
              </a:solidFill>
              <a:latin typeface="Arial" charset="0"/>
            </a:endParaRPr>
          </a:p>
        </p:txBody>
      </p:sp>
      <p:pic>
        <p:nvPicPr>
          <p:cNvPr id="19460" name="Picture 5" descr="doppelpfe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05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33"/>
          <p:cNvSpPr>
            <a:spLocks noChangeArrowheads="1"/>
          </p:cNvSpPr>
          <p:nvPr/>
        </p:nvSpPr>
        <p:spPr bwMode="auto">
          <a:xfrm>
            <a:off x="539750" y="392113"/>
            <a:ext cx="7083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e-DE" b="1" err="1" smtClean="0">
                <a:solidFill>
                  <a:srgbClr val="4D4D4D"/>
                </a:solidFill>
                <a:latin typeface="Arial" charset="0"/>
              </a:rPr>
              <a:t>Soluciones</a:t>
            </a:r>
            <a:r>
              <a:rPr lang="de-DE" b="1" smtClean="0">
                <a:solidFill>
                  <a:srgbClr val="4D4D4D"/>
                </a:solidFill>
                <a:latin typeface="Arial" charset="0"/>
              </a:rPr>
              <a:t> innovadoras</a:t>
            </a:r>
            <a:r>
              <a:rPr lang="de-DE" b="1" dirty="0">
                <a:solidFill>
                  <a:srgbClr val="4D4D4D"/>
                </a:solidFill>
                <a:latin typeface="Arial" charset="0"/>
              </a:rPr>
              <a:t/>
            </a:r>
            <a:br>
              <a:rPr lang="de-DE" b="1" dirty="0">
                <a:solidFill>
                  <a:srgbClr val="4D4D4D"/>
                </a:solidFill>
                <a:latin typeface="Arial" charset="0"/>
              </a:rPr>
            </a:b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Competencia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en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sistemas</a:t>
            </a:r>
            <a:r>
              <a:rPr lang="de-DE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4D4D4D"/>
                </a:solidFill>
                <a:latin typeface="Arial" charset="0"/>
              </a:rPr>
              <a:t>únicos</a:t>
            </a:r>
            <a:endParaRPr lang="de-DE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4" name="Textplatzhalter 8"/>
          <p:cNvSpPr txBox="1">
            <a:spLocks/>
          </p:cNvSpPr>
          <p:nvPr/>
        </p:nvSpPr>
        <p:spPr bwMode="auto">
          <a:xfrm>
            <a:off x="1157288" y="3661586"/>
            <a:ext cx="2097087" cy="749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7C4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de filtrado de aire</a:t>
            </a:r>
          </a:p>
        </p:txBody>
      </p:sp>
      <p:pic>
        <p:nvPicPr>
          <p:cNvPr id="15" name="Bildplatzhalter 19" descr="q3_rgb_55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402699"/>
            <a:ext cx="2095500" cy="12588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6" name="Bildplatzhalter 20" descr="q3_rgb_567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402699"/>
            <a:ext cx="2095500" cy="12588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7" name="Bildplatzhalter 21" descr="q3_rgb_571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402699"/>
            <a:ext cx="2095500" cy="12588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8" name="Bildplatzhalter 22" descr="q3_rgb_563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469624"/>
            <a:ext cx="2095500" cy="12588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9" name="Bildplatzhalter 23" descr="q3_rgb_561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469624"/>
            <a:ext cx="2095500" cy="12588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0" name="Bildplatzhalter 24" descr="CUK_32_001_H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469624"/>
            <a:ext cx="2095500" cy="12588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1" name="Textplatzhalter 14"/>
          <p:cNvSpPr txBox="1">
            <a:spLocks/>
          </p:cNvSpPr>
          <p:nvPr/>
        </p:nvSpPr>
        <p:spPr bwMode="auto">
          <a:xfrm>
            <a:off x="3444875" y="3661586"/>
            <a:ext cx="2085975" cy="749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7C4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de filtrado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combustible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platzhalter 15"/>
          <p:cNvSpPr txBox="1">
            <a:spLocks/>
          </p:cNvSpPr>
          <p:nvPr/>
        </p:nvSpPr>
        <p:spPr bwMode="auto">
          <a:xfrm>
            <a:off x="5710238" y="3633011"/>
            <a:ext cx="2097087" cy="749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7C4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de filtrado de aceite</a:t>
            </a:r>
          </a:p>
        </p:txBody>
      </p:sp>
      <p:sp>
        <p:nvSpPr>
          <p:cNvPr id="23" name="Textplatzhalter 16"/>
          <p:cNvSpPr txBox="1">
            <a:spLocks/>
          </p:cNvSpPr>
          <p:nvPr/>
        </p:nvSpPr>
        <p:spPr bwMode="auto">
          <a:xfrm>
            <a:off x="1157288" y="5690411"/>
            <a:ext cx="2097087" cy="749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7C4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Piezas de plástico</a:t>
            </a:r>
          </a:p>
        </p:txBody>
      </p:sp>
      <p:sp>
        <p:nvSpPr>
          <p:cNvPr id="24" name="Textplatzhalter 17"/>
          <p:cNvSpPr txBox="1">
            <a:spLocks/>
          </p:cNvSpPr>
          <p:nvPr/>
        </p:nvSpPr>
        <p:spPr bwMode="auto">
          <a:xfrm>
            <a:off x="3444875" y="5690411"/>
            <a:ext cx="2085975" cy="749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7C4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Colectores</a:t>
            </a:r>
          </a:p>
        </p:txBody>
      </p:sp>
      <p:sp>
        <p:nvSpPr>
          <p:cNvPr id="25" name="Textplatzhalter 18"/>
          <p:cNvSpPr txBox="1">
            <a:spLocks/>
          </p:cNvSpPr>
          <p:nvPr/>
        </p:nvSpPr>
        <p:spPr bwMode="auto">
          <a:xfrm>
            <a:off x="5500688" y="5690411"/>
            <a:ext cx="2097087" cy="749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7C4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Filtros de habitáculo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1311</Words>
  <Application>Microsoft Office PowerPoint</Application>
  <PresentationFormat>Presentación en pantalla (4:3)</PresentationFormat>
  <Paragraphs>368</Paragraphs>
  <Slides>36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Leere Präsentation</vt:lpstr>
      <vt:lpstr>CorelDRAW</vt:lpstr>
      <vt:lpstr>Dokument</vt:lpstr>
      <vt:lpstr>El Grupo MANN+HUMMEL</vt:lpstr>
      <vt:lpstr>La Visión  detrás de cada idea</vt:lpstr>
      <vt:lpstr>Objetivos estratégicos</vt:lpstr>
      <vt:lpstr>Sustained growth.  A reliable partner for more than 70 years.</vt:lpstr>
      <vt:lpstr>An employer you can depend on.  Responsible for 15,100 employees.</vt:lpstr>
      <vt:lpstr>Haciendo todo lo posible por los clientes y empleados</vt:lpstr>
      <vt:lpstr>Presentación de PowerPoint</vt:lpstr>
      <vt:lpstr>Cuatro Divisiones Un solo propósito: clientes satisfechos</vt:lpstr>
      <vt:lpstr>Presentación de PowerPoint</vt:lpstr>
      <vt:lpstr>Llenos de ideas Una marca poderosa: MANN-FILTER</vt:lpstr>
      <vt:lpstr>MANN+HUMMEL Filtración Industrial </vt:lpstr>
      <vt:lpstr>Presentación de PowerPoint</vt:lpstr>
      <vt:lpstr>El futuro plantea muchas preguntas Nuestros especialistas trabajan en las respuestas</vt:lpstr>
      <vt:lpstr>Responsabilidad significa respeto Para las personas y el medio ambiente</vt:lpstr>
      <vt:lpstr>Eficiencia y éxito Responsabilidad e integridad</vt:lpstr>
      <vt:lpstr>MANN+HUMMEL IBÉRICA, S.A.U.</vt:lpstr>
      <vt:lpstr>MANN+HUMMEL IBÉRICA, S. A. U. </vt:lpstr>
      <vt:lpstr>MANN+HUMMEL IBÉRICA, S.A.U.</vt:lpstr>
      <vt:lpstr>MANN+HUMMEL IBÉRICA, S.A.U.</vt:lpstr>
      <vt:lpstr>MANN+HUMMEL IBÉRICA, S.A.U.</vt:lpstr>
      <vt:lpstr>MANN+HUMMEL IBÉRICA, S.A.U.</vt:lpstr>
      <vt:lpstr>MANN+HUMMEL IBÉRICA, S.A.U.</vt:lpstr>
      <vt:lpstr>MANN+HUMMEL IBÉRICA, S.A.U.</vt:lpstr>
      <vt:lpstr>MANN+HUMMEL IBÉRICA, S.A.U.</vt:lpstr>
      <vt:lpstr>MANN+HUMMEL IBÉRICA, S.A.U.</vt:lpstr>
      <vt:lpstr>MANN+HUMMEL IBÉRICA, S.A.U.</vt:lpstr>
      <vt:lpstr>MANN+HUMMEL IBÉRICA, S.A.U.</vt:lpstr>
      <vt:lpstr>Presentación de PowerPoint</vt:lpstr>
      <vt:lpstr>Presentación de PowerPoint</vt:lpstr>
      <vt:lpstr>Presentación de PowerPoint</vt:lpstr>
      <vt:lpstr>Presentación de PowerPoint</vt:lpstr>
      <vt:lpstr>MANN+HUMMEL IBÉRICA, S.A.U.</vt:lpstr>
      <vt:lpstr>MANN+HUMMEL IBÉRICA, S.A.U.</vt:lpstr>
      <vt:lpstr>MANN+HUMMEL IBÉRICA, S.A.U.</vt:lpstr>
      <vt:lpstr>Presentación de PowerPoint</vt:lpstr>
      <vt:lpstr>Preguntas y respuestas</vt:lpstr>
    </vt:vector>
  </TitlesOfParts>
  <Manager>Sebastian Junge</Manager>
  <Company>pulsmacher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MANN+HUMMEL</dc:title>
  <dc:subject>Unternehmenspräsentation</dc:subject>
  <dc:creator>Sebastian Junge</dc:creator>
  <cp:lastModifiedBy>402418</cp:lastModifiedBy>
  <cp:revision>1250</cp:revision>
  <cp:lastPrinted>2003-03-21T09:36:29Z</cp:lastPrinted>
  <dcterms:created xsi:type="dcterms:W3CDTF">1999-06-18T09:07:30Z</dcterms:created>
  <dcterms:modified xsi:type="dcterms:W3CDTF">2014-07-15T10:02:13Z</dcterms:modified>
  <cp:category>Unternehmenspräsentation</cp:category>
</cp:coreProperties>
</file>