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52.jpg" ContentType="image/jpeg"/>
  <Override PartName="/ppt/media/image5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0" r:id="rId2"/>
  </p:sldMasterIdLst>
  <p:notesMasterIdLst>
    <p:notesMasterId r:id="rId27"/>
  </p:notesMasterIdLst>
  <p:handoutMasterIdLst>
    <p:handoutMasterId r:id="rId28"/>
  </p:handoutMasterIdLst>
  <p:sldIdLst>
    <p:sldId id="257" r:id="rId3"/>
    <p:sldId id="421" r:id="rId4"/>
    <p:sldId id="422" r:id="rId5"/>
    <p:sldId id="424" r:id="rId6"/>
    <p:sldId id="423" r:id="rId7"/>
    <p:sldId id="426" r:id="rId8"/>
    <p:sldId id="425" r:id="rId9"/>
    <p:sldId id="428" r:id="rId10"/>
    <p:sldId id="427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7" r:id="rId19"/>
    <p:sldId id="436" r:id="rId20"/>
    <p:sldId id="439" r:id="rId21"/>
    <p:sldId id="438" r:id="rId22"/>
    <p:sldId id="440" r:id="rId23"/>
    <p:sldId id="441" r:id="rId24"/>
    <p:sldId id="443" r:id="rId25"/>
    <p:sldId id="444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689AFE"/>
    <a:srgbClr val="67BEFF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48" autoAdjust="0"/>
    <p:restoredTop sz="93600" autoAdjust="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D4581F-3B65-4022-B59B-AD69F830BF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480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01F7112-E975-4235-A5D0-698D964C9C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6727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6535594" y="648866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26 de Febrero de 2014</a:t>
            </a:r>
            <a:endParaRPr lang="es-ES" dirty="0"/>
          </a:p>
        </p:txBody>
      </p:sp>
      <p:grpSp>
        <p:nvGrpSpPr>
          <p:cNvPr id="5" name="Agrupa 13"/>
          <p:cNvGrpSpPr>
            <a:grpSpLocks/>
          </p:cNvGrpSpPr>
          <p:nvPr userDrawn="1"/>
        </p:nvGrpSpPr>
        <p:grpSpPr bwMode="auto">
          <a:xfrm>
            <a:off x="6551613" y="44450"/>
            <a:ext cx="2557462" cy="1301750"/>
            <a:chOff x="6552400" y="44624"/>
            <a:chExt cx="2556104" cy="1302000"/>
          </a:xfrm>
        </p:grpSpPr>
        <p:pic>
          <p:nvPicPr>
            <p:cNvPr id="6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ol, 1 objecte i 2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ol i 4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contingut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535594" y="648866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26 de Febrero de 2014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9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93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14B9-4533-4739-9780-B6AD079D44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E9F8-9EE8-4367-87A7-3ADD7D9DA30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5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D6A6-6879-4A25-9258-7C9649E6D90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11E13-3621-4267-852C-02C2483283EC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5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1A8C-9030-470B-B5F3-2DB337E59E1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B1B9-EAE2-4717-A349-DAE254E20B96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16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7E0D-B31D-4286-BDE3-4CEB276630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29C49-930D-48F9-B026-6995EB41A777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5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564B-E7A0-4E5A-A071-127811E1522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9D34C-498B-4A9C-8181-314CD3C0B964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7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BD9E-A07B-4134-9F47-803DDCD5DF7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324E-4C4E-4F32-B22F-5658D385F9A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8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DEDA-340E-429D-BFAA-269EB3BCF2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5207-1846-4B94-B0EE-C77909149164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68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1B7B-0762-4A53-A7B9-72CD3806AB3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27AAD-58E2-41B1-9A4F-F91BAD8D0C83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8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7180-6E2E-477C-9C1B-13EF92EFFA9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8F760-93FC-40D9-B714-0559925ED7A8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9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A2C3-AB51-49DF-8001-7963B9D0654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73FCE8-11BD-4637-B15D-8799F5DECAC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4B6AE7D-0E2D-476E-991F-44FDC22715A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Agrupa 37"/>
          <p:cNvGrpSpPr>
            <a:grpSpLocks/>
          </p:cNvGrpSpPr>
          <p:nvPr userDrawn="1"/>
        </p:nvGrpSpPr>
        <p:grpSpPr bwMode="auto">
          <a:xfrm>
            <a:off x="6551613" y="44450"/>
            <a:ext cx="2557462" cy="1301750"/>
            <a:chOff x="6552400" y="44624"/>
            <a:chExt cx="2556104" cy="1302000"/>
          </a:xfrm>
        </p:grpSpPr>
        <p:pic>
          <p:nvPicPr>
            <p:cNvPr id="7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866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https://plus.google.com/u/0/105634627963599929488/pos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s://www.youtube.com/channel/UCwqcEyhqEbrk-bkEpfysMiw" TargetMode="External"/><Relationship Id="rId10" Type="http://schemas.openxmlformats.org/officeDocument/2006/relationships/hyperlink" Target="http://www.slideshare.net/TMCOMA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hyperlink" Target="mailto:tmc@tmcomas.com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www.tmcomas.com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plus.google.com/u/0/105634627963599929488/posts" TargetMode="External"/><Relationship Id="rId5" Type="http://schemas.openxmlformats.org/officeDocument/2006/relationships/image" Target="../media/image52.jpg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channel/UCwqcEyhqEbrk-bkEpfysMiw" TargetMode="External"/><Relationship Id="rId9" Type="http://schemas.openxmlformats.org/officeDocument/2006/relationships/hyperlink" Target="http://www.slideshare.net/TMCOM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08613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QuadreDeText 7"/>
          <p:cNvSpPr txBox="1"/>
          <p:nvPr/>
        </p:nvSpPr>
        <p:spPr>
          <a:xfrm>
            <a:off x="251520" y="2248996"/>
            <a:ext cx="8676580" cy="1107996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6600" b="1" i="1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TMCOMAS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3526607"/>
            <a:ext cx="91440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400" b="1" dirty="0" smtClean="0"/>
              <a:t>Cojinetes Antifricción</a:t>
            </a:r>
          </a:p>
        </p:txBody>
      </p:sp>
      <p:pic>
        <p:nvPicPr>
          <p:cNvPr id="13" name="12 Imagen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6" y="6372770"/>
            <a:ext cx="368598" cy="368598"/>
          </a:xfrm>
          <a:prstGeom prst="rect">
            <a:avLst/>
          </a:prstGeom>
        </p:spPr>
      </p:pic>
      <p:pic>
        <p:nvPicPr>
          <p:cNvPr id="14" name="13 Imagen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98" y="6333628"/>
            <a:ext cx="436326" cy="436326"/>
          </a:xfrm>
          <a:prstGeom prst="rect">
            <a:avLst/>
          </a:prstGeom>
        </p:spPr>
      </p:pic>
      <p:pic>
        <p:nvPicPr>
          <p:cNvPr id="15" name="14 Imagen">
            <a:hlinkClick r:id="rId7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48" y="6333628"/>
            <a:ext cx="437120" cy="437120"/>
          </a:xfrm>
          <a:prstGeom prst="rect">
            <a:avLst/>
          </a:prstGeom>
        </p:spPr>
      </p:pic>
      <p:pic>
        <p:nvPicPr>
          <p:cNvPr id="16" name="15 Imagen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40" y="6333628"/>
            <a:ext cx="407740" cy="40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323528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TABLAS DE APLICACIÓN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0235" t="18329" r="6750" b="66906"/>
          <a:stretch>
            <a:fillRect/>
          </a:stretch>
        </p:blipFill>
        <p:spPr bwMode="auto">
          <a:xfrm>
            <a:off x="827584" y="1650403"/>
            <a:ext cx="7704856" cy="7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3555" t="16360" r="6750" b="29500"/>
          <a:stretch>
            <a:fillRect/>
          </a:stretch>
        </p:blipFill>
        <p:spPr bwMode="auto">
          <a:xfrm>
            <a:off x="567199" y="2591465"/>
            <a:ext cx="8037249" cy="3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11560" y="5818038"/>
            <a:ext cx="814576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Los cojinetes de responsabilidad son de base estaño. Dentro de las clases de estaño, las más utilizadas son el TECNOFRIC 102 para la mayoría de aplicaciones y TECNOFRIC 109 para las más críticas.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348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266429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23528" y="90872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Mecánico: mediante colas de milano, agujeros, varillas, etc…</a:t>
            </a:r>
          </a:p>
          <a:p>
            <a:endParaRPr lang="es-ES" dirty="0" smtClean="0"/>
          </a:p>
        </p:txBody>
      </p:sp>
      <p:pic>
        <p:nvPicPr>
          <p:cNvPr id="8" name="Picture 4" descr="http://chestofbooks.com/home-improvement/woodworking/American-Lathe-Practice/images/Fig-225-Spindle-Box-of-the-Reed-Lathe-after-Babbit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556791"/>
            <a:ext cx="3787366" cy="237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/>
          <p:nvPr/>
        </p:nvPicPr>
        <p:blipFill>
          <a:blip r:embed="rId5" cstate="print"/>
          <a:srcRect t="41888" r="53932" b="34376"/>
          <a:stretch>
            <a:fillRect/>
          </a:stretch>
        </p:blipFill>
        <p:spPr bwMode="auto">
          <a:xfrm>
            <a:off x="3275856" y="4365104"/>
            <a:ext cx="42484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7668344" y="4355812"/>
            <a:ext cx="108012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Babbit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96336" y="5003884"/>
            <a:ext cx="136815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Capa de anclaje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40352" y="5867980"/>
            <a:ext cx="108012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Acero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6372200" y="4549770"/>
            <a:ext cx="1296144" cy="247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6300192" y="5301208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6444208" y="6021288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15 Imagen" descr="#4 UH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769" y="1555051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15 CuadroTexto"/>
          <p:cNvSpPr txBox="1">
            <a:spLocks noChangeArrowheads="1"/>
          </p:cNvSpPr>
          <p:nvPr/>
        </p:nvSpPr>
        <p:spPr bwMode="auto">
          <a:xfrm>
            <a:off x="395536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ANCLAJE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395536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ANCLAJE: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MATERIAL SOPORTE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90872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Acero de construcción: St52.3-st37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Tratamientos térmicos para homogeneizar estructura y maximizar la presencia de ferrita. Deshidrogenado obligatorio para espesores elevados.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B050"/>
                </a:solidFill>
              </a:rPr>
              <a:t>PERMITE EL ANCLAJE QUÍMICO MEDIANTE LA FORMACIÓN DEL INTERMETÁLICO FeSn. 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rgbClr val="00B050"/>
                </a:solidFill>
              </a:rPr>
              <a:t>Clases de calidad más exigentes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357301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Bronce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No admite tratamiento térmico. Buena transferencia de calor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9900"/>
                </a:solidFill>
              </a:rPr>
              <a:t>PERMITE EL ANCLAJE QUÍMICO MEDIANTE LA FORMACIÓN DEL INTERMETÁLICO CuSn2. 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9900"/>
                </a:solidFill>
              </a:rPr>
              <a:t>Clases de calidad medias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515719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Fundición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Antiguos. Deben ser tratados para maximizar su porcentaje en ferrita.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NO PERMITE EL ANCLAJE QUÍMICO</a:t>
            </a:r>
          </a:p>
          <a:p>
            <a:pPr lvl="1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Clases de calidad bajas</a:t>
            </a:r>
          </a:p>
        </p:txBody>
      </p:sp>
      <p:pic>
        <p:nvPicPr>
          <p:cNvPr id="10" name="9 Imagen" descr="fotos ampolles hidrogen.jpg"/>
          <p:cNvPicPr>
            <a:picLocks noChangeAspect="1"/>
          </p:cNvPicPr>
          <p:nvPr/>
        </p:nvPicPr>
        <p:blipFill>
          <a:blip r:embed="rId5" cstate="print"/>
          <a:srcRect l="11676" t="47900" r="45578" b="29000"/>
          <a:stretch>
            <a:fillRect/>
          </a:stretch>
        </p:blipFill>
        <p:spPr>
          <a:xfrm>
            <a:off x="6516216" y="2060848"/>
            <a:ext cx="2304256" cy="174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9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20680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MÉTODOS DE APLICACIÓN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836712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2000" dirty="0" smtClean="0"/>
              <a:t>Colada centrifugada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2000" dirty="0" smtClean="0"/>
              <a:t>Soldadura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2000" dirty="0" smtClean="0"/>
              <a:t>Proyección térmica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2000" dirty="0" smtClean="0"/>
              <a:t>Colada por gravedad</a:t>
            </a:r>
          </a:p>
        </p:txBody>
      </p:sp>
      <p:sp>
        <p:nvSpPr>
          <p:cNvPr id="8" name="7 Flecha abajo"/>
          <p:cNvSpPr/>
          <p:nvPr/>
        </p:nvSpPr>
        <p:spPr>
          <a:xfrm rot="10800000">
            <a:off x="4067944" y="908720"/>
            <a:ext cx="1296144" cy="23762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427984" y="1527175"/>
            <a:ext cx="553998" cy="13977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2400" b="1" dirty="0" smtClean="0"/>
              <a:t>calidad</a:t>
            </a:r>
            <a:endParaRPr lang="es-ES" sz="2400" b="1" dirty="0"/>
          </a:p>
        </p:txBody>
      </p:sp>
      <p:sp>
        <p:nvSpPr>
          <p:cNvPr id="10" name="9 Flecha abajo"/>
          <p:cNvSpPr/>
          <p:nvPr/>
        </p:nvSpPr>
        <p:spPr>
          <a:xfrm>
            <a:off x="5724128" y="980728"/>
            <a:ext cx="1296144" cy="23762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084168" y="1268760"/>
            <a:ext cx="553998" cy="13977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2400" b="1" dirty="0" smtClean="0"/>
              <a:t>riesgo</a:t>
            </a:r>
            <a:endParaRPr lang="es-ES" sz="2400" b="1" dirty="0"/>
          </a:p>
        </p:txBody>
      </p:sp>
      <p:pic>
        <p:nvPicPr>
          <p:cNvPr id="12" name="Picture 2" descr="http://www.pump-zone.com/sites/default/files/2010%20Aftermarket-babbit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2483768" cy="186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www.fusionbabbitting.com/images/static_pour_casting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581128"/>
            <a:ext cx="2376264" cy="186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www.maszzap.com.pl/en/images/oferta/metalizacja_natryskowa/02/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6051" y="3573016"/>
            <a:ext cx="258823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http://turboresearch.files.wordpress.com/2010/12/babbitt-bearing-repai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725144"/>
            <a:ext cx="2178243" cy="169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6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11 Imagen" descr="DSC055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5147" y="943862"/>
            <a:ext cx="2974805" cy="226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20 Imagen" descr="DSC0558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429001"/>
            <a:ext cx="4321362" cy="32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21 Imagen" descr="DSC0558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015870"/>
            <a:ext cx="3024336" cy="226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22 Imagen" descr="DSC0564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428999"/>
            <a:ext cx="4320118" cy="324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92688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MÉTODOS DE APLICACIÓN: CENTRIFUGADO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24 Imagen" descr="DSC05682.JPG"/>
          <p:cNvPicPr>
            <a:picLocks noChangeAspect="1"/>
          </p:cNvPicPr>
          <p:nvPr/>
        </p:nvPicPr>
        <p:blipFill>
          <a:blip r:embed="rId5" cstate="print"/>
          <a:srcRect t="6866"/>
          <a:stretch>
            <a:fillRect/>
          </a:stretch>
        </p:blipFill>
        <p:spPr bwMode="auto">
          <a:xfrm>
            <a:off x="233809" y="908720"/>
            <a:ext cx="4194175" cy="292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25 Imagen" descr="DSC05685.JPG"/>
          <p:cNvPicPr>
            <a:picLocks noChangeAspect="1"/>
          </p:cNvPicPr>
          <p:nvPr/>
        </p:nvPicPr>
        <p:blipFill>
          <a:blip r:embed="rId6" cstate="print"/>
          <a:srcRect t="4576"/>
          <a:stretch>
            <a:fillRect/>
          </a:stretch>
        </p:blipFill>
        <p:spPr bwMode="auto">
          <a:xfrm>
            <a:off x="4499993" y="1124744"/>
            <a:ext cx="3590222" cy="256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26 Imagen" descr="DSC0568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789040"/>
            <a:ext cx="3563937" cy="267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27 Imagen" descr="DSC057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049613"/>
            <a:ext cx="2627312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92688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MÉTODOS DE APLICACIÓN: CENTRIFUGADO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28 Imagen" descr="DSC0575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725144"/>
            <a:ext cx="2232818" cy="167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29 Imagen" descr="DSC05779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3284984"/>
            <a:ext cx="2232818" cy="167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92688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CONTROL DE CALIDAD: ISO 4386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8367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Norma líquidos penetrantes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ISO 4386-3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1062990"/>
            <a:ext cx="871296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Inspección de la superficie de contacto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Las marcas aisladas de menos de 1.5mm pueden ser descartadas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superficie máxima para la inspección, siempre tomando la peor zona de las encontradas debe tener un máximo de 1 dm</a:t>
            </a:r>
            <a:r>
              <a:rPr kumimoji="0" lang="es-E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que son 100x100mm. El área debe ser cuadrada o rectangular.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norma define 3 tipos de defectos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Marcas redondeadas 		a/b&lt;3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Marcas lineales 		a/b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≥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Marcas alineadas		l, siempre teniendo en cuenta que C=2mm máximo.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lases de marcas norma iso 4386-3"/>
          <p:cNvPicPr>
            <a:picLocks noChangeAspect="1" noChangeArrowheads="1"/>
          </p:cNvPicPr>
          <p:nvPr/>
        </p:nvPicPr>
        <p:blipFill>
          <a:blip r:embed="rId5" cstate="print"/>
          <a:srcRect l="15686" t="40730" r="15883" b="38364"/>
          <a:stretch>
            <a:fillRect/>
          </a:stretch>
        </p:blipFill>
        <p:spPr bwMode="auto">
          <a:xfrm>
            <a:off x="683568" y="4437112"/>
            <a:ext cx="5416367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7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92688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CONTROL DE CALIDAD: ISO 4386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8367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Norma líquidos penetrantes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ISO 4386-3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112474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La norma define 5 criterios de aceptación, el A es el más estricto y el E es más permisivo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16885"/>
              </p:ext>
            </p:extLst>
          </p:nvPr>
        </p:nvGraphicFramePr>
        <p:xfrm>
          <a:off x="323528" y="1830280"/>
          <a:ext cx="8352929" cy="4767072"/>
        </p:xfrm>
        <a:graphic>
          <a:graphicData uri="http://schemas.openxmlformats.org/drawingml/2006/table">
            <a:tbl>
              <a:tblPr/>
              <a:tblGrid>
                <a:gridCol w="1374359"/>
                <a:gridCol w="1581028"/>
                <a:gridCol w="1436360"/>
                <a:gridCol w="1484582"/>
                <a:gridCol w="1238300"/>
                <a:gridCol w="1238300"/>
              </a:tblGrid>
              <a:tr h="559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Clase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Marcas redondeadas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Marcas lineales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Marcas alineadas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Marcas permitidas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Área total de marcas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 a&gt;3mm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2 con un total de 6.3mm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10mm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 por cada dm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Ninguna a&gt;4mm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4 con un total de 16mm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20mm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 por cada dm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 a&gt;5mm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6 con un total de 40mm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50mm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 por cada dm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 a&gt;6mm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11 con un total de 100mm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125mm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 por cada dm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 a&gt;8mm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 a&gt;7mm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Ninguna l&gt;16mm</a:t>
                      </a: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20 con un total de 250mm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250mm</a:t>
                      </a:r>
                      <a:r>
                        <a:rPr lang="es-ES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 por cada dm</a:t>
                      </a:r>
                      <a:r>
                        <a:rPr lang="es-ES" sz="16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3" marR="67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20680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CONTROL DE CALIDAD: ISO 4386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8367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Norma Ultrasonidos ISO 4386-1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124744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Clases de inspección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0892"/>
              </p:ext>
            </p:extLst>
          </p:nvPr>
        </p:nvGraphicFramePr>
        <p:xfrm>
          <a:off x="323528" y="1858710"/>
          <a:ext cx="8568952" cy="3946554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301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Calibri"/>
                          <a:ea typeface="Calibri"/>
                          <a:cs typeface="Times New Roman"/>
                        </a:rPr>
                        <a:t>Clase de inspección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alibri"/>
                          <a:ea typeface="Calibri"/>
                          <a:cs typeface="Times New Roman"/>
                        </a:rPr>
                        <a:t>Característica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Clase 1</a:t>
                      </a: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Inspección completa de todos los bordes de la zona de contacto, tanto en los extremos como en las mitades. Inspección por puntos en la zona de contacto.</a:t>
                      </a: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Clase 2</a:t>
                      </a: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Inspección completa de todos los bordes de la zona de contacto, tanto en los extremos como en las mitades.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A más, inspección completa de las zonas de máxima carga (parte inferior, entre ángulos de 60 y 120º)</a:t>
                      </a: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Clase 3</a:t>
                      </a: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Inspección completa en toda la superficie. Solapamiento entre pasadas del </a:t>
                      </a:r>
                      <a:r>
                        <a:rPr lang="es-ES" sz="1600" dirty="0" err="1">
                          <a:latin typeface="Calibri"/>
                          <a:ea typeface="Calibri"/>
                          <a:cs typeface="Times New Roman"/>
                        </a:rPr>
                        <a:t>palpador</a:t>
                      </a: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 del 20%.</a:t>
                      </a:r>
                    </a:p>
                  </a:txBody>
                  <a:tcPr marL="63647" marR="63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2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20680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CONTROL DE CALIDAD: ISO 4386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8367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Norma Ultrasonidos ISO 4386-1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124744"/>
            <a:ext cx="1986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Clases de defectos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31754"/>
              </p:ext>
            </p:extLst>
          </p:nvPr>
        </p:nvGraphicFramePr>
        <p:xfrm>
          <a:off x="370352" y="1772815"/>
          <a:ext cx="8289594" cy="4608513"/>
        </p:xfrm>
        <a:graphic>
          <a:graphicData uri="http://schemas.openxmlformats.org/drawingml/2006/table">
            <a:tbl>
              <a:tblPr/>
              <a:tblGrid>
                <a:gridCol w="4144797"/>
                <a:gridCol w="4144797"/>
              </a:tblGrid>
              <a:tr h="235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dirty="0">
                          <a:latin typeface="Calibri"/>
                          <a:ea typeface="Calibri"/>
                          <a:cs typeface="Times New Roman"/>
                        </a:rPr>
                        <a:t>Grupo de defectos</a:t>
                      </a:r>
                      <a:endParaRPr lang="es-E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dirty="0">
                          <a:latin typeface="Calibri"/>
                          <a:ea typeface="Calibri"/>
                          <a:cs typeface="Times New Roman"/>
                        </a:rPr>
                        <a:t>Tipo de cojinete</a:t>
                      </a:r>
                      <a:endParaRPr lang="es-E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Grupo A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Aplicable para cojinetes NUEVOS, con carcasas de acero de pared de hasta 70mm, sin agujeros ni interrupciones en el área patentada.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La variación del espesor de la pared de acero no puede tener más del 25%.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Grupo B1 yB2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Aplicable a cojinetes NUEVOS con carcasas de acero de pared hasta 100mm sin agujeros ni interrupciones en el área patentada.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La variación del espesor de la pared de acero no puede tener más del 50%.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Grupo C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Aplicable a cojinetes NUEVOS y REPARADOS con carcasas de acero hasta 100mm y pueden tener agujeros e interrupciones del área patentada.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La variación del espesor de la pared de acero no puede tener más del 50%.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Grupo D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Aplicable a cojinetes NUEVOS y REPARADOS que no sean del grupo A, B o C.</a:t>
                      </a: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5 CuadroTexto"/>
          <p:cNvSpPr txBox="1">
            <a:spLocks noChangeArrowheads="1"/>
          </p:cNvSpPr>
          <p:nvPr/>
        </p:nvSpPr>
        <p:spPr bwMode="auto">
          <a:xfrm>
            <a:off x="251520" y="231031"/>
            <a:ext cx="6192688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TIPOS BÁSICOS DE ALEACIONES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17 Imagen" descr="\\aimen-s11\Proyectos_i_d\SOLICITUDES 12\COMAS TECNOFAB\Servicios\Tarea 1_Análisis lingotes antifricción\Varillas\Varillas repetidas\Aimen 1.2-16 Superi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1186" y="4221088"/>
            <a:ext cx="2574950" cy="205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\\aimen-s11\Proyectos_i_d\SOLICITUDES 12\COMAS TECNOFAB\Servicios\Tarea 1_Análisis lingotes antifricción\Varillas\103350-08 MO Atacadas\Aimen 1.2-15 Superior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76474" y="1988840"/>
            <a:ext cx="2564992" cy="213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\\aimen-s11\Proyectos_i_d\SOLICITUDES 12\COMAS TECNOFAB\Servicios\Tarea 1_Análisis lingotes antifricción\Varillas\103350-08 MO Atacadas\Aimen 1.2-12superior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4882" y="4221088"/>
            <a:ext cx="2574950" cy="205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8881" y="3429000"/>
            <a:ext cx="2875607" cy="244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21 CuadroTexto"/>
          <p:cNvSpPr txBox="1"/>
          <p:nvPr/>
        </p:nvSpPr>
        <p:spPr>
          <a:xfrm>
            <a:off x="467544" y="980728"/>
            <a:ext cx="51845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Aleaciones base estaño (Sn) + Antimonio (Sb) + Cobre (Cu) + Otros (Zn, Ag, Cd, As..)</a:t>
            </a:r>
            <a:endParaRPr lang="es-ES" dirty="0"/>
          </a:p>
        </p:txBody>
      </p:sp>
      <p:pic>
        <p:nvPicPr>
          <p:cNvPr id="23" name="22 Imagen" descr="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4882" y="1988840"/>
            <a:ext cx="2592287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23 CuadroTexto"/>
          <p:cNvSpPr txBox="1"/>
          <p:nvPr/>
        </p:nvSpPr>
        <p:spPr>
          <a:xfrm>
            <a:off x="6084168" y="2084655"/>
            <a:ext cx="28803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Aleaciones base plomo (Pb) + Antimonio (Sb) + estaño (Sn) + Otros (Bi, Cu, Cd, As..)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68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92688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noProof="0" dirty="0" smtClean="0">
                <a:solidFill>
                  <a:prstClr val="white"/>
                </a:solidFill>
                <a:latin typeface="Calibri"/>
                <a:cs typeface="+mn-cs"/>
              </a:rPr>
              <a:t>CONTROL DE CALIDAD: ISO 4386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8367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Norma Ultrasonidos ISO 4386-1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124744"/>
            <a:ext cx="4267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Criterio de aceptación de grupos de defectos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15089"/>
              </p:ext>
            </p:extLst>
          </p:nvPr>
        </p:nvGraphicFramePr>
        <p:xfrm>
          <a:off x="251520" y="1556794"/>
          <a:ext cx="8640959" cy="3168350"/>
        </p:xfrm>
        <a:graphic>
          <a:graphicData uri="http://schemas.openxmlformats.org/drawingml/2006/table">
            <a:tbl>
              <a:tblPr/>
              <a:tblGrid>
                <a:gridCol w="1833509"/>
                <a:gridCol w="1702485"/>
                <a:gridCol w="1701655"/>
                <a:gridCol w="1701655"/>
                <a:gridCol w="1701655"/>
              </a:tblGrid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i="1">
                          <a:latin typeface="Calibri"/>
                          <a:ea typeface="Calibri"/>
                          <a:cs typeface="Times New Roman"/>
                        </a:rPr>
                        <a:t>Área de unión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i="1">
                          <a:latin typeface="Calibri"/>
                          <a:ea typeface="Calibri"/>
                          <a:cs typeface="Times New Roman"/>
                        </a:rPr>
                        <a:t>Bordes de unión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67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Grupo de Defecto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Defecto puntual en mm</a:t>
                      </a:r>
                      <a:r>
                        <a:rPr lang="es-ES" sz="16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 máximo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% de defectos máximo  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% máximo del defecto puntual respecto a la longitud total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Pero que no exceda a la longitud máxima del borde….en mm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B1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0.75b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2b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2b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4b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3183" marR="63183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 descr="tabla norma iso 4386-1"/>
          <p:cNvPicPr>
            <a:picLocks noChangeAspect="1" noChangeArrowheads="1"/>
          </p:cNvPicPr>
          <p:nvPr/>
        </p:nvPicPr>
        <p:blipFill>
          <a:blip r:embed="rId5" cstate="print"/>
          <a:srcRect l="34216" t="53069" r="15491" b="31288"/>
          <a:stretch>
            <a:fillRect/>
          </a:stretch>
        </p:blipFill>
        <p:spPr bwMode="auto">
          <a:xfrm>
            <a:off x="4355976" y="4729735"/>
            <a:ext cx="4464496" cy="197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tabla norma iso 4386-1"/>
          <p:cNvPicPr>
            <a:picLocks noChangeAspect="1" noChangeArrowheads="1"/>
          </p:cNvPicPr>
          <p:nvPr/>
        </p:nvPicPr>
        <p:blipFill>
          <a:blip r:embed="rId5" cstate="print"/>
          <a:srcRect l="34216" t="37816" r="15491" b="46128"/>
          <a:stretch>
            <a:fillRect/>
          </a:stretch>
        </p:blipFill>
        <p:spPr bwMode="auto">
          <a:xfrm>
            <a:off x="164908" y="4869160"/>
            <a:ext cx="39655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588224" y="3429000"/>
            <a:ext cx="1296144" cy="40011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/>
              <a:t>Líquidos</a:t>
            </a:r>
            <a:endParaRPr lang="es-ES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3429000"/>
            <a:ext cx="1296144" cy="40011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 smtClean="0"/>
              <a:t>Ultrason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425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92688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 smtClean="0">
                <a:solidFill>
                  <a:prstClr val="white"/>
                </a:solidFill>
                <a:latin typeface="Calibri"/>
                <a:cs typeface="+mn-cs"/>
              </a:rPr>
              <a:t>ANÁLISIS DE FALLOS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088980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La mayoría de cojinetes fallan por falta de lubricación, o en  arranques problemáticos de equipos dinámicos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También suelen fallar por culpa de ejes o alojamientos en mal estado (con ovalación o excentricidad) o fuera de medidas (insuficiente o excesiva holgura).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Un mínimo de ellos por otras causas: fatiga, corrosión, sobrecarga, etc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324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6120680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 smtClean="0">
                <a:solidFill>
                  <a:prstClr val="white"/>
                </a:solidFill>
                <a:latin typeface="Calibri"/>
                <a:cs typeface="+mn-cs"/>
              </a:rPr>
              <a:t>ANÁLISIS DE FALLOS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6 Imagen" descr="bearing damage 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2774" y="1556792"/>
            <a:ext cx="3713313" cy="5195928"/>
          </a:xfrm>
          <a:prstGeom prst="rect">
            <a:avLst/>
          </a:prstGeom>
        </p:spPr>
      </p:pic>
      <p:pic>
        <p:nvPicPr>
          <p:cNvPr id="8" name="7 Imagen" descr="bearing damage 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911" y="1124744"/>
            <a:ext cx="4022081" cy="56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179512" y="260648"/>
            <a:ext cx="3744416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 smtClean="0">
                <a:solidFill>
                  <a:prstClr val="white"/>
                </a:solidFill>
                <a:latin typeface="Calibri"/>
                <a:cs typeface="+mn-cs"/>
              </a:rPr>
              <a:t>I+D: TMC-GE 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7 Imagen" descr="IMG_1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024" y="980728"/>
            <a:ext cx="2823840" cy="211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IMG_1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84984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chalmers a aim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798686" y="673922"/>
            <a:ext cx="2696825" cy="201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 l="29051" t="19313" r="15052" b="6250"/>
          <a:stretch>
            <a:fillRect/>
          </a:stretch>
        </p:blipFill>
        <p:spPr bwMode="auto">
          <a:xfrm>
            <a:off x="2627784" y="3146913"/>
            <a:ext cx="4608512" cy="34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7805" y="1981126"/>
            <a:ext cx="2060699" cy="238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251520" y="55892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Desde 2013 homologados para la reparación de cojinetes para GE.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14"/>
          <p:cNvGrpSpPr/>
          <p:nvPr/>
        </p:nvGrpSpPr>
        <p:grpSpPr>
          <a:xfrm>
            <a:off x="539552" y="1484784"/>
            <a:ext cx="8136904" cy="5256584"/>
            <a:chOff x="539552" y="2204864"/>
            <a:chExt cx="8136904" cy="5256584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539552" y="5830232"/>
              <a:ext cx="813690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>
                  <a:solidFill>
                    <a:prstClr val="black"/>
                  </a:solidFill>
                </a:rPr>
                <a:t>			</a:t>
              </a:r>
              <a:r>
                <a:rPr lang="es-ES" sz="1600" b="1" dirty="0" smtClean="0">
                  <a:solidFill>
                    <a:prstClr val="black"/>
                  </a:solidFill>
                </a:rPr>
                <a:t>Av. Estació, 54				</a:t>
              </a:r>
              <a:endParaRPr lang="es-ES" sz="1600" b="1" dirty="0">
                <a:solidFill>
                  <a:prstClr val="black"/>
                </a:solidFill>
              </a:endParaRP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</a:rPr>
                <a:t>		17300 </a:t>
              </a:r>
              <a:r>
                <a:rPr lang="es-ES" sz="1600" b="1" dirty="0">
                  <a:solidFill>
                    <a:prstClr val="black"/>
                  </a:solidFill>
                </a:rPr>
                <a:t>BLANES (</a:t>
              </a:r>
              <a:r>
                <a:rPr lang="es-ES" sz="1600" b="1" dirty="0" smtClean="0">
                  <a:solidFill>
                    <a:prstClr val="black"/>
                  </a:solidFill>
                </a:rPr>
                <a:t>GIRONA</a:t>
              </a:r>
              <a:r>
                <a:rPr lang="es-ES" sz="1600" b="1" dirty="0">
                  <a:solidFill>
                    <a:prstClr val="black"/>
                  </a:solidFill>
                </a:rPr>
                <a:t>)		</a:t>
              </a:r>
              <a:endParaRPr lang="es-ES" sz="16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</a:rPr>
                <a:t>		GPS: N 41º40’35’’, E 2º41’41’’ 		</a:t>
              </a: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</a:rPr>
                <a:t>T</a:t>
              </a:r>
              <a:r>
                <a:rPr lang="es-ES" sz="1600" b="1" dirty="0">
                  <a:solidFill>
                    <a:prstClr val="black"/>
                  </a:solidFill>
                </a:rPr>
                <a:t>: +34.972.330.600 </a:t>
              </a:r>
            </a:p>
            <a:p>
              <a:pPr algn="ctr"/>
              <a:r>
                <a:rPr lang="es-ES" sz="1600" b="1" dirty="0" smtClean="0">
                  <a:solidFill>
                    <a:prstClr val="black"/>
                  </a:solidFill>
                </a:rPr>
                <a:t>F</a:t>
              </a:r>
              <a:r>
                <a:rPr lang="es-ES" sz="1600" b="1" dirty="0">
                  <a:solidFill>
                    <a:prstClr val="black"/>
                  </a:solidFill>
                </a:rPr>
                <a:t>: +34.972.336.282</a:t>
              </a:r>
            </a:p>
            <a:p>
              <a:r>
                <a:rPr lang="es-ES" b="1" dirty="0" smtClean="0">
                  <a:solidFill>
                    <a:prstClr val="black"/>
                  </a:solidFill>
                </a:rPr>
                <a:t>				</a:t>
              </a:r>
              <a:endParaRPr lang="es-ES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QuadreDeText 12"/>
            <p:cNvSpPr txBox="1"/>
            <p:nvPr/>
          </p:nvSpPr>
          <p:spPr>
            <a:xfrm>
              <a:off x="552252" y="2204864"/>
              <a:ext cx="78488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b="1" dirty="0" smtClean="0">
                  <a:solidFill>
                    <a:prstClr val="black"/>
                  </a:solidFill>
                  <a:hlinkClick r:id="rId2"/>
                </a:rPr>
                <a:t>www.tmcomas.com</a:t>
              </a:r>
              <a:endParaRPr lang="es-ES" sz="4800" b="1" dirty="0" smtClean="0">
                <a:solidFill>
                  <a:prstClr val="black"/>
                </a:solidFill>
                <a:hlinkClick r:id="rId3"/>
              </a:endParaRPr>
            </a:p>
            <a:p>
              <a:pPr algn="ctr"/>
              <a:r>
                <a:rPr lang="es-ES" sz="2400" b="1" dirty="0" smtClean="0">
                  <a:solidFill>
                    <a:prstClr val="black"/>
                  </a:solidFill>
                  <a:hlinkClick r:id="rId3"/>
                </a:rPr>
                <a:t>tmc@tmcomas.com</a:t>
              </a:r>
              <a:r>
                <a:rPr lang="es-ES" sz="2400" b="1" dirty="0" smtClean="0">
                  <a:solidFill>
                    <a:prstClr val="black"/>
                  </a:solidFill>
                </a:rPr>
                <a:t/>
              </a:r>
              <a:br>
                <a:rPr lang="es-ES" sz="2400" b="1" dirty="0" smtClean="0">
                  <a:solidFill>
                    <a:prstClr val="black"/>
                  </a:solidFill>
                </a:rPr>
              </a:br>
              <a:endParaRPr lang="es-ES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2400" b="1" dirty="0" smtClean="0">
                  <a:solidFill>
                    <a:prstClr val="black"/>
                  </a:solidFill>
                </a:rPr>
                <a:t>Visítanos en:</a:t>
              </a:r>
            </a:p>
            <a:p>
              <a:endParaRPr lang="es-ES" sz="2400" b="1" dirty="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15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63144"/>
            <a:ext cx="792088" cy="792088"/>
          </a:xfrm>
          <a:prstGeom prst="rect">
            <a:avLst/>
          </a:prstGeom>
        </p:spPr>
      </p:pic>
      <p:pic>
        <p:nvPicPr>
          <p:cNvPr id="17" name="16 Imagen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11" y="3763144"/>
            <a:ext cx="859817" cy="859817"/>
          </a:xfrm>
          <a:prstGeom prst="rect">
            <a:avLst/>
          </a:prstGeom>
        </p:spPr>
      </p:pic>
      <p:pic>
        <p:nvPicPr>
          <p:cNvPr id="18" name="17 Imagen">
            <a:hlinkClick r:id="rId6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1" y="3762350"/>
            <a:ext cx="860611" cy="860611"/>
          </a:xfrm>
          <a:prstGeom prst="rect">
            <a:avLst/>
          </a:prstGeom>
        </p:spPr>
      </p:pic>
      <p:pic>
        <p:nvPicPr>
          <p:cNvPr id="19" name="18 Imagen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64" y="3717032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3034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13 Imagen" descr="reference guide babbitt 17.jpg"/>
          <p:cNvPicPr>
            <a:picLocks noChangeAspect="1"/>
          </p:cNvPicPr>
          <p:nvPr/>
        </p:nvPicPr>
        <p:blipFill>
          <a:blip r:embed="rId5" cstate="print"/>
          <a:srcRect t="13585" b="34250"/>
          <a:stretch>
            <a:fillRect/>
          </a:stretch>
        </p:blipFill>
        <p:spPr>
          <a:xfrm>
            <a:off x="251520" y="1196752"/>
            <a:ext cx="7965534" cy="537736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923928" y="888975"/>
            <a:ext cx="151216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ASTM B-23</a:t>
            </a:r>
            <a:endParaRPr lang="es-ES" sz="1400" dirty="0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251520" y="260648"/>
            <a:ext cx="6120680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TIPOS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BÁSICOS DE ALEACIONES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9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26202" t="25391" r="10706" b="27360"/>
          <a:stretch>
            <a:fillRect/>
          </a:stretch>
        </p:blipFill>
        <p:spPr bwMode="auto">
          <a:xfrm>
            <a:off x="152508" y="1772816"/>
            <a:ext cx="88929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67544" y="980728"/>
            <a:ext cx="259228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Nomenclatura TMC</a:t>
            </a:r>
            <a:endParaRPr lang="es-ES" sz="1400" dirty="0"/>
          </a:p>
        </p:txBody>
      </p:sp>
      <p:sp>
        <p:nvSpPr>
          <p:cNvPr id="8" name="15 CuadroTexto"/>
          <p:cNvSpPr txBox="1">
            <a:spLocks noChangeArrowheads="1"/>
          </p:cNvSpPr>
          <p:nvPr/>
        </p:nvSpPr>
        <p:spPr bwMode="auto">
          <a:xfrm>
            <a:off x="323528" y="260648"/>
            <a:ext cx="6048672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TIPOS BÁSICOS DE ALEACIONES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323528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TABLAS DE APLICACIÓN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0235" t="18329" r="6750" b="66906"/>
          <a:stretch>
            <a:fillRect/>
          </a:stretch>
        </p:blipFill>
        <p:spPr bwMode="auto">
          <a:xfrm>
            <a:off x="395537" y="1412776"/>
            <a:ext cx="7560840" cy="7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l="12920" t="26375" r="7386" b="36219"/>
          <a:stretch>
            <a:fillRect/>
          </a:stretch>
        </p:blipFill>
        <p:spPr bwMode="auto">
          <a:xfrm>
            <a:off x="611560" y="2301876"/>
            <a:ext cx="7272808" cy="19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 l="11895" t="18329" r="6197" b="62968"/>
          <a:stretch>
            <a:fillRect/>
          </a:stretch>
        </p:blipFill>
        <p:spPr bwMode="auto">
          <a:xfrm>
            <a:off x="773488" y="4379080"/>
            <a:ext cx="7182888" cy="92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 l="13473" t="64765" r="6279" b="10626"/>
          <a:stretch>
            <a:fillRect/>
          </a:stretch>
        </p:blipFill>
        <p:spPr bwMode="auto">
          <a:xfrm>
            <a:off x="557464" y="5453278"/>
            <a:ext cx="7470920" cy="128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4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0235" t="18329" r="6750" b="66906"/>
          <a:stretch>
            <a:fillRect/>
          </a:stretch>
        </p:blipFill>
        <p:spPr bwMode="auto">
          <a:xfrm>
            <a:off x="1259632" y="1700808"/>
            <a:ext cx="7560924" cy="75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2448" t="17344" r="6197" b="40328"/>
          <a:stretch>
            <a:fillRect/>
          </a:stretch>
        </p:blipFill>
        <p:spPr bwMode="auto">
          <a:xfrm>
            <a:off x="917504" y="2659296"/>
            <a:ext cx="8046984" cy="23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12367" t="46063" r="6279" b="29328"/>
          <a:stretch>
            <a:fillRect/>
          </a:stretch>
        </p:blipFill>
        <p:spPr bwMode="auto">
          <a:xfrm>
            <a:off x="539552" y="5224302"/>
            <a:ext cx="8496944" cy="14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323528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TABLAS DE APLICACIÓN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1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0235" t="18329" r="6750" b="66906"/>
          <a:stretch>
            <a:fillRect/>
          </a:stretch>
        </p:blipFill>
        <p:spPr bwMode="auto">
          <a:xfrm>
            <a:off x="611560" y="1556792"/>
            <a:ext cx="8280920" cy="8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14975" t="17344" r="6750" b="47219"/>
          <a:stretch>
            <a:fillRect/>
          </a:stretch>
        </p:blipFill>
        <p:spPr bwMode="auto">
          <a:xfrm>
            <a:off x="1043608" y="2564904"/>
            <a:ext cx="7902968" cy="20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 l="13473" t="33266" r="6832" b="36276"/>
          <a:stretch>
            <a:fillRect/>
          </a:stretch>
        </p:blipFill>
        <p:spPr bwMode="auto">
          <a:xfrm>
            <a:off x="1115616" y="4893838"/>
            <a:ext cx="7848872" cy="168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5 CuadroTexto"/>
          <p:cNvSpPr txBox="1">
            <a:spLocks noChangeArrowheads="1"/>
          </p:cNvSpPr>
          <p:nvPr/>
        </p:nvSpPr>
        <p:spPr bwMode="auto">
          <a:xfrm>
            <a:off x="323528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TABLAS DE APLICACIÓN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0235" t="18329" r="6750" b="66906"/>
          <a:stretch>
            <a:fillRect/>
          </a:stretch>
        </p:blipFill>
        <p:spPr bwMode="auto">
          <a:xfrm>
            <a:off x="683568" y="1722411"/>
            <a:ext cx="8424936" cy="84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4109" t="35063" r="7304" b="35406"/>
          <a:stretch>
            <a:fillRect/>
          </a:stretch>
        </p:blipFill>
        <p:spPr bwMode="auto">
          <a:xfrm>
            <a:off x="1331640" y="2752530"/>
            <a:ext cx="7632848" cy="1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14861" t="34250" r="6832" b="22438"/>
          <a:stretch>
            <a:fillRect/>
          </a:stretch>
        </p:blipFill>
        <p:spPr bwMode="auto">
          <a:xfrm>
            <a:off x="1763688" y="4598688"/>
            <a:ext cx="7125253" cy="22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323528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TABLAS DE APLICACIÓN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4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3" descr="http://www.aido.es/LogoAIDOWeb.jpg"/>
          <p:cNvSpPr>
            <a:spLocks noChangeAspect="1" noChangeArrowheads="1"/>
          </p:cNvSpPr>
          <p:nvPr/>
        </p:nvSpPr>
        <p:spPr bwMode="auto">
          <a:xfrm>
            <a:off x="2051050" y="3157538"/>
            <a:ext cx="48974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  <p:grpSp>
        <p:nvGrpSpPr>
          <p:cNvPr id="2051" name="Agrupa 16"/>
          <p:cNvGrpSpPr>
            <a:grpSpLocks/>
          </p:cNvGrpSpPr>
          <p:nvPr/>
        </p:nvGrpSpPr>
        <p:grpSpPr bwMode="auto">
          <a:xfrm>
            <a:off x="6480621" y="182563"/>
            <a:ext cx="2555875" cy="1301750"/>
            <a:chOff x="6552400" y="44624"/>
            <a:chExt cx="2556104" cy="1302000"/>
          </a:xfrm>
        </p:grpSpPr>
        <p:pic>
          <p:nvPicPr>
            <p:cNvPr id="2053" name="Picture 2" descr="F:\DEP. TOTHOM\Anagrames empresa\Logos TMC\TMC1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2400" y="44624"/>
              <a:ext cx="1620000" cy="66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3" descr="F:\DEP. TOTHOM\Anagrames empresa\Logos TMC\Marques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8504" y="44624"/>
              <a:ext cx="900000" cy="130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323528" y="260648"/>
            <a:ext cx="5976664" cy="461665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TABLAS DE APLICACIÓN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0235" t="18329" r="6750" b="66906"/>
          <a:stretch>
            <a:fillRect/>
          </a:stretch>
        </p:blipFill>
        <p:spPr bwMode="auto">
          <a:xfrm>
            <a:off x="539552" y="1577157"/>
            <a:ext cx="8424936" cy="84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13555" t="33094" r="6750" b="34422"/>
          <a:stretch>
            <a:fillRect/>
          </a:stretch>
        </p:blipFill>
        <p:spPr bwMode="auto">
          <a:xfrm>
            <a:off x="899592" y="2876938"/>
            <a:ext cx="8064896" cy="18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14861" t="70671" r="6832" b="10626"/>
          <a:stretch>
            <a:fillRect/>
          </a:stretch>
        </p:blipFill>
        <p:spPr bwMode="auto">
          <a:xfrm>
            <a:off x="899592" y="5216678"/>
            <a:ext cx="8136904" cy="109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890</Words>
  <Application>Microsoft Office PowerPoint</Application>
  <PresentationFormat>Presentación en pantalla (4:3)</PresentationFormat>
  <Paragraphs>172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Diseño predeterminado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Qualitat</dc:creator>
  <cp:lastModifiedBy>Raquel - Dep. Marqueting</cp:lastModifiedBy>
  <cp:revision>381</cp:revision>
  <dcterms:created xsi:type="dcterms:W3CDTF">2007-01-22T10:35:29Z</dcterms:created>
  <dcterms:modified xsi:type="dcterms:W3CDTF">2015-12-02T14:44:34Z</dcterms:modified>
</cp:coreProperties>
</file>